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309" r:id="rId2"/>
    <p:sldId id="310" r:id="rId3"/>
    <p:sldId id="257" r:id="rId4"/>
    <p:sldId id="258" r:id="rId5"/>
    <p:sldId id="259" r:id="rId6"/>
    <p:sldId id="260" r:id="rId7"/>
    <p:sldId id="261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300" r:id="rId3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5" autoAdjust="0"/>
    <p:restoredTop sz="94653"/>
  </p:normalViewPr>
  <p:slideViewPr>
    <p:cSldViewPr snapToGrid="0" snapToObjects="1">
      <p:cViewPr varScale="1">
        <p:scale>
          <a:sx n="152" d="100"/>
          <a:sy n="152" d="100"/>
        </p:scale>
        <p:origin x="21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2" units="cm"/>
          <inkml:channel name="T" type="integer" max="2.14748E9" units="dev"/>
        </inkml:traceFormat>
        <inkml:channelProperties>
          <inkml:channelProperty channel="X" name="resolution" value="61.71908" units="1/cm"/>
          <inkml:channelProperty channel="Y" name="resolution" value="40.37313" units="1/cm"/>
          <inkml:channelProperty channel="T" name="resolution" value="1" units="1/dev"/>
        </inkml:channelProperties>
      </inkml:inkSource>
      <inkml:timestamp xml:id="ts0" timeString="2023-04-03T07:52:49.7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8083 4231 0,'-21'0'47,"-21"21"0,21 21-47,21-21 15,-42 42-15,21 0 16,-21 63-1,21-63 1,0 20-16,-20 1 16,20-42-1,0 42-15,21-63 16,-42 63 0,42-43-1,0-20-15,-21 63 16,21-42-1,-21 21-15,0 42 16,21-84 0,-21 41-16,21 22 15,-21 0 1,0 84 0,21-64-16,-21-20 15,21 84 1,0-105-16,0 41 15,0-62 1,0 21-16,0-21 16,0 0-16,0 0 15,21 21 1,42 62-16,-42-83 16,21 63-1,0-42-15,-21-42 16,0 42-16,20 0 0,-20-22 15,0-20 1,-21 42-16,21-63 16,0 42-1,42 105-15,-21-126 16,-21 21 0,21 0-16,-42-22 15,21 1-15,62 63 16,-62-42-1,21 0-15,-21-21 16,0 0 15,0 0 1,42 0-32,63 0 15,41 42-15,-20-63 16,20 0-1,147 0-15,-167 0 16,-63 0 0,167 0-16,-167 0 15,-1-21 1,106-84-16,-147 105 16,62-63-1,-62 42 1,0 0-16,0 21 15,0 0 1,0-21-16,-21-21 16,0 42 62,21 0-78,-1-63 15,1 22-15,-21-1 16,21-21 0,42-168-16,-42 148 15,-21-1 1,21-42-16,-1-21 0,-20 106 16,0-64-16,-21 42 15,0-21-15,0 0 16,42-41-1,-21 83 1,-21-63-16,0 42 16,0 21-1,0-42-15,0 22 16,0-43 0,0 42-1,0 21-15,0-63 16,-21 43-1,0-22-15,-21-21 0,1 42 16,20 21 0,-21-42-16,0 1 15,0 41-15,-42-84 16,21 42 0,21 21-16,-20 1 15,-43-22-15,42 0 16,0 63-16,-41-42 15,41 21-15,-63-21 16,42 22 0,-167-106-16,188 126 15,-41-42 1,20 0-16,63 63 16,0-21-1,0 21 32,0 0-31,0 0-1,-21 0-15,-21-21 16,22 21 0,-22 0-16,-105-21 15,43 21 1,62 0-16,-84 0 15,84 0 1,22 0 0,-22 0-16,42 0 31,0 21-15,0 0-1,0 0 1,0 0-1,0 0 1,0 0 15,0 0-15,0 0 0,21 0-1,-21 21 1,0-21-16,-21 21 15,22-21 1,-1 0-16,21 20 16,-21-41-1,0 21-15,0 21 16,0-42 0</inkml:trace>
  <inkml:trace contextRef="#ctx0" brushRef="#br0" timeOffset="20487.5292">4146 6452 0,'-21'0'141,"0"0"-125,-21 0-16,21 0 15,-20 0 1,-1 0 0,21 0-16,-21 0 15,-21 0 1,42 0-1,-21 0 1,0 0-16,0 0 16,1 0-16,-1 0 15,-21 0-15,42 0 16,-42 0-16,0 0 16,21 0-16,-62-21 15,62 21 1,0 0-16,-21 0 15,0 0 1,-41-21 0,83 21-16,-42 0 15,-84 0 1,105 0-16,-20 0 16,-22 0-1,21-42 1,42 42-16,-21 0 0,21 0 15,-21 0-15,0 0 16,1 0 0,-1-21-16,-21 21 0,0-21 15,-42-20-15,63 41 16,1-21-16,-22 0 16,0 0-1,21 21-15,21-21 16,0 0-16,0 21 15,0-42-15,0 21 16,-21-42 0,1 21-16,41-21 15,0 42 1,0 0 0,0-20-16,0 20 0,0-21 15,0-21 1,0 42-16,0 0 15,0-21 1,0 21-16,0-21 16,0 21-1,0 0-15,0 0 16,0 0 0,0-21-16,21 1 15,20-1 1,1 0-1,-21 0-15,42-42 16,-42 21 0,0 42-16,-21-21 0,21 21 15,21-41-15,-42 41 16,0 0 15,21 0-15,-21 0 15,0 0-31,21-21 16,0 21-16,-21 0 15,21 0 1,-1-42-16,1 21 0,0 0 16,0 22-1,-21-1 1,21 0-1,0 0 1,0 0-16,-21 0 16,21 0-1,21 0 1,-21 21 0,0 0 15,0-21-31,0 21 15,21-21 1,-1 21-16,22 0 16,21-42-1,-63 42-15,42-21 16,0 0 0,-1 21-16,85-21 15,-63-21 1,-42 21-1,20 21-15,-20-21 0,0 0 16,-21 21-16,0-20 16,0 20-1,0 0-15,0 0 16,0 0 15,0 0 0,0 0-31,0 0 16,0 0 0,0 0-16,41 20 15,-20 1 1,-21-21-16,21 21 16,-21 0-1,0-21-15,21 21 16,-21 0-1,0-21 1,0 0 0,0 21-1,0-21 1,-1 21 15,1-21 0,0 0-15,0 21-16,0 21 16,21-21-16,-21 21 15,21 0 1,-21 0 0,-21-21-16,21 20 15,-21-20 1,21 21-16,-21-21 15,0 21 1,21 21 0,-21-42-16,0 0 15,21 21-15,-21 0 16,0-21-16,0 21 16,0-21-16,21 20 15,-21-20-15,0 42 16,0-42-16,0 42 15,0-42-15,0 21 16,0 0 0,0 0-16,0 20 15,0-41 1,0 21 0,0-21-16,0 21 15,0-21 1,0 0-1,21 21-15,-21-21 16,0 0 0,20 21-16,-20-21 15,0 21 1,0-21 0,0 0-16,0-1 15,0 1 1,0 0 15,0 0-15,0 0-1,0 0 32,0 21-31,0-21-1,-20 0-15,20 21 16,0-21 15,-21-21-31,21 21 16,0 0 0,0 0 77,0 0-77,0 0 140,-21 0-140</inkml:trace>
  <inkml:trace contextRef="#ctx0" brushRef="#br0" timeOffset="29776.1728">3015 9846 0,'21'0'157,"63"0"-142,-21 0-15,125 0 16,-104 0 0,0 0-16,83 0 15,1 0 1,-42 0-16,125 0 15,-188 0 1,20 0-16,85 0 16,-105 0-1,0 0-15,-22 0 16,22 0-16,-21 0 16,0 0-16,0 0 15,-21 0-15,0 0 16,21 0-1,20 0-15,1 0 16,147 0 0,-148 0-16,22 0 15,21 0 1,-42 0 0,21 0-16,-43 0 15,64 0 1,-42 0-1,63 0-15,-43 0 16,1 0 0,167 0-1,-146 0-15,21 0 16,83 0 0,-125 0-16,83 0 15,-104 0 1,-21 0-16,126 0 15,-106 0 1,22 0 0,21 0-16,-42 0 0,-1 0 15,1 0-15,21 0 16,-21 0 0,83 0-16,-83 0 15,0 0 1,42 0-16,-42 0 15,-1 0 1,43-21-16,-42 21 16,21-21-1,-42 21 1,-1 0-16,22 0 16,-21-21-16,0 21 15,0 0-15,0 0 16,42 0-1,-1 0-15,64 0 16,-63 0 0,-1 0-1,-20 0-15,-42 0 16,0 0-16,21 0 16,0 0-16,0 0 15,21 0-15,-22 0 16,22 0-1,-42 0-15,42-21 16,0 21 0,-42 0-1,63 0-15,-22 0 16,1 0 0,-42 0-16,21 0 0,-21 0 15,42 0-15,-21 0 16,0 0-1,62 0-15,-41 0 16,21 0 0,-21 0-1,-21 0-15,-22 0 0,64 0 16,-21 0-16,21 0 16,21 0-1,41 0 1,-125 0-16,42-21 15,-21 21 1,-21 0-16,0-21 16,20 21-1,-20 0 1,21 0-16,-21 0 16,21 0 15,-21 0-16,0 0 1,0 0 0,0 0-16,21 0 15,-21 0-15,21 0 16,-21 0 0,41 0-16,-41 0 15,21 0 1,-21 0-16,0 0 15,0 0-15,0 0 16,0 0-16,21 0 16,-42 21-16,42-21 15,-21 0 1,-1 0 15,1 0-31,0 21 16,21-21-1,-21 0-15,42 21 16,-42 0-16,42-21 16,-21 0-1,-21 0 1,20 0-16,-20 0 62,0 0-15</inkml:trace>
  <inkml:trace contextRef="#ctx0" brushRef="#br0" timeOffset="36215.8026">8439 5237 0</inkml:trace>
  <inkml:trace contextRef="#ctx0" brushRef="#br0" timeOffset="37328.4344">2220 4902 0</inkml:trace>
  <inkml:trace contextRef="#ctx0" brushRef="#br0" timeOffset="48552.0362">13988 5761 0,'-21'0'47,"0"0"-47,0 0 31,0 21 32,0-21-48,0 0-15,0 0 16,-21 0-16,0 0 16,-20 0-1,41-21 1,-21-21-16,0 21 15,0-21 1,42 21 0,0 0-1,0-21 1,-21 21 0,21-21-1,0 21 1,0-20-1,0 20 1,0-42-16,0 42 16,0 0-1,0 0 1,0 0 0,0-21-16,0 0 15,0 21 1,0-42-1,21 42 1,0 21 0,-21-21-1,0-20 1,21 20 0,-21 0-1,21 0 16,0 21-31,0-42 16,-21 21-16,42 0 16,-21 21-1,0-21 1,-1 21 0,-20-21-1,21 21 1,21-21-1,0 21-15,-21 0 16,21 0 31,-21-21-31,0 0-16,21 21 15,-21 0 1,0 0-16,0-21 15,20 21 1,1 0 0,-21 0-16,21 0 15,-21 0 17,0 0-1,0 0-16,21 0 1,-21 0 0,-21 21-1,21-21 17,21 21-17,-1-21 16,-20 0-15,0 0 0,0 21-1,0-21 17,-21 21-1,0 0-16,21 0 64,-21 21-64,21-21-15,-21 0 16,0 0-16,21 21 15,-21-21 1,21 20-16,-21-20 16,0 21-16,0-21 0,0 21 15,0-21 1,0 21 0,0-21-1,0 0-15,0 0 110,0 21-95,0-21 1,0 0-16,0 0 15,0-1-15,0 22 16,-21 0 0,21-21-1,-21-21 1,0 42-16,0-21 16,0 0-1,0 0 1,0 0-16,0-21 15,21 21 1,-20-21 0,-1 0-16,0 0 15,-21 0 1,21 42-16,-21-42 16,0 0-16,0 0 15,21 0-15,0 0 16,-21 0-1,21 0 1,1 0 0,-1 0-1,0 0 1,0 0 0,0 0-1,0 0 1,0 0-1,0 0 17,0 0-17,0 21 1,0-21-16,0 0 16,-21 0-1,21 0 1,0 0-1,1 0 17,-1 0-32,0-21 31</inkml:trace>
  <inkml:trace contextRef="#ctx0" brushRef="#br0" timeOffset="57911.7162">15202 5614 0</inkml:trace>
  <inkml:trace contextRef="#ctx0" brushRef="#br1" timeOffset="67609.1097">3308 3771 0,'-41'0'125,"-1"21"-109,21-1-1,0 22-15,-42 0 16,63-21-16,-21 21 15,-21 0 1,42-21-16,-21 21 16,21-21-16,-21 0 15,21 0-15,-21 0 16,21 0-16,0 0 16,-21 0-1,21-1 1,0 22-16,0 0 15,0-21 1,0 0 0,0 0-16,0 0 31,0 0-15,0 21-1,0-21-15,0 21 16,0 0-1,0 21-15,0 20 16,-20-83 0,20 42-1,0-21-15,-21 42 16,21-21 0,0-21-1,-21 21-15,21-21 16,0 0-16,0 0 15,0 62 1,0-62-16,0 21 16,-21 0-1,0 0 1,21 0-16,-21-21 0,21 0 16,0 21-16,0-21 15,0 0 1,-21 0-16,21 20 15,0 1 1,0-21-16,0 21 16,0 0-1,0 21-15,0 0 16,0-42-16,0 42 16,0-21-16,21-1 15,-21 22-15,21 0 16,0-42-1,0 21 1,-21-21-16,21 0 0,-21 0 16,21 0-1,-1 0 1,1 0-16,-21 0 16,21-21-1,21 42-15,-42-22 16,21 1-1,0-21-15,0 21 0,21 21 16,-21-21-16,21 0 16,0 0-1,-21-21-15,20 21 16,22 0 0,-42 0-1,21 0-15,42 0 16,-63 0-1,21 0-15,0-21 16,-1 21 0,22 21-1,-21-42-15,0 21 16,0 0 0,0-21-1,0 20-15,-21-20 0,20 21 16,1-21-16,0 21 15,-21-21 1,105 0-16,-84 0 16,41 0-1,1 0-15,21 0 0,-21 0 16,-22 0-16,22 0 16,-42 0-1,-21 0-15,42-21 16,-42 0-1,21 21-15,-21-20 0,0-1 16,20 0-16,1 0 16,-21 21-1,21-21-15,0-21 16,0 42 0,21-42-1,-42 42-15,0-21 16,0 0-16,62-42 15,-62 63-15,0 0 16,21-63-16,0 21 16,-21 1-1,-21-22 1,42 0-16,-21 21 16,-21-21-1,0 21-15,21 0 0,-21 0 16,42-41-16,-42 41 15,0 0-15,0 21 16,0-42-16,0 0 16,0 42-16,0-42 15,0 0-15,0 1 16,0-1 0,0-63-16,0 63 15,0 21 1,0-20-16,0-22 15,0 42-15,0 0 0,0 0 16,0 0 0,0 0-16,-21-21 0,0 42 15,0-41 1,0 20-16,0-21 16,-42-21-1,63 21-15,-21 42 16,-21-42-1,21 63-15,0-42 16,-21 1 0,42 20-1,-21 0-15,1 0 16,-1 0 0,-21-21-16,21 21 15,-21-21 1,21 42-16,0 0 15,0-21 1,0 21 0,0-21-16,-21 0 0,-21 21 15,43-21-15,-64-21 16,21 21 0,-21 0-1,-20-41 1,41 41-16,-105-63 15,84 42 1,1 21-16,-1 0 16,42 21-1,0 0-15,-42-21 16,43 21 0,20 0-16,0 0 15,-21 0-15,-42 0 16,42 0-1,0 0 1,-21 0-16,-20 0 0,20 0 16,0 0-16,0 0 15,0 0-15,21 0 16,-20 42 0,41-42-1,0 21-15,0 0 0,0-21 16,0 21-16,0 0 15,-21 0 1,21 0-16,0 0 16,0 0-16,-21 20 15,22-20 1,-22 21-16,42 0 0,-42-21 16,42 21-16,-21-42 15,21 21 1,-21 21-16,21 0 15,-21 0 1,21-21 0,0 0-1,0 0 1,0 0-16,0-1 16,0 1-1,0 0 1</inkml:trace>
  <inkml:trace contextRef="#ctx0" brushRef="#br1" timeOffset="69104.5266">15370 5656 0,'-21'0'15,"0"42"1,0-42-16,-21 0 94,21-42-94,21 0 15,-42-21-15,42-21 16,-21 22-1,0-1-15,-20-21 0,41 42 16,0 0-16,0 21 16,0 0-1,0 0-15,0 0 47,0 0-31,0-20-16,20 20 15,22-42 1,-21 63-16,21-42 16,-42 21-1,21 21 1,21-21-16,-21 0 0,0 0 16,0 21-16,0 0 15,0-21-15,0 21 16,0 0 15,0 0-31,-1 0 16,43 0-1,0 0-15,-42 0 16,21 0 0,0 21-1,-42 0-15,21-21 16,-21 21-1,21-21-15,0 63 16,-21-21 0,21 42-1,-21-22-15,21 43 16,-21-42 0,0-42-16</inkml:trace>
  <inkml:trace contextRef="#ctx0" brushRef="#br1" timeOffset="70457.0308">15349 4755 0,'-21'0'78,"-21"-42"-78,21 0 16,-42-20 0,42 20-16,-104-42 15,-1 0 1,-188-84-1,167 85 1,1 20-16,-64 21 0,64-21 16,-1 42-16,-20 0 15,41-21-15,-41 21 16,20 0-16,-20 21 16,62-21-16,-63-20 15,43 41 1,-189-42-16,167 21 15,-230-42 1,210 42-16,-43 0 16,-146-42-1,189 42 1,-210-42-16,167 42 16,43 0-1,-168 0 1,146 21-16,-146 0 15,168 0 1,41 0-16,-188 0 16,188 0-1,-41 0-15,-147 0 16,209 0 0,0 0-16,1 0 15,-1 0-15,42 42 16,-21 0-1,-20 21-15,41-42 0,-42 42 16,-20 0-16,62 0 16,-21-22-16,0 22 15,21-21 1,1 21 0,-1-21-16,0 21 15,42-63 1,21 21-16,0 0 31,0 0 16,-21-21-31,0 21 30,0-21-30,-21 0 0,21 0-16,-41 0 15,41 0 1,0 0 0,0-42-1</inkml:trace>
  <inkml:trace contextRef="#ctx0" brushRef="#br1" timeOffset="71168.9685">6387 3792 0,'-21'0'47,"0"0"-47,0 41 16,-63 85-1,42-63-15,0 0 16,-21 63-1,63-106 1,-20 1-16,20 0 78,20-21-62,64 0-16,0 0 15,21 0 1,188 0 0,-209 0-16,-22 0 15,-41 0 1</inkml:trace>
  <inkml:trace contextRef="#ctx0" brushRef="#br1" timeOffset="72543.6425">10323 3582 0,'0'-21'15,"-21"21"1,-20 0-1,41 21-15,-42 0 16,21 21 0,-63 42-16,63-63 15,-21 21 1,21-1-16,0 1 16,0-42 15,21 21 0,-21-21-31,0 42 16,0-42-1,21 21-15,-20-21 32</inkml:trace>
  <inkml:trace contextRef="#ctx0" brushRef="#br1" timeOffset="73192.1817">9779 3917 0,'0'21'16,"0"21"-16,0 21 16,0-21-16,0 21 15,-21 0 1,21-1 0,0-41-16,0 0 78,42-21-63,21 0 1,-21 0-16,125 0 16,-104 0-1,63-21 1,-106 21-1</inkml:trace>
  <inkml:trace contextRef="#ctx0" brushRef="#br1" timeOffset="74208.0183">10491 3268 0,'-21'0'31,"0"0"-31,-21 42 16,0 0-1,21 0-15,-21-1 16,21 22-16,21-21 15,0 0-15,0-21 16,0 21-16,0 0 16,21 21-1,-21-42-15,21-21 16,42 41 0,-21-41-1,-21 0-15,0 0 16,21 0-1,21 0-15,-1 0 16,-20 0 0,42-20-16,42-64 15,-63 42-15,20-21 0,-20 21 16,-21 21 0,-42 0-1,0-21-15,42 21 16,-42 0 31,0 0-32,-21 1-15,0 20 16,0-21-16,-63-21 16,21 0-1,-20 0-15,62 21 16,-42 0-16,-21-21 15,63 21 1,0 21-16,0 0 16,-41 0-1,41 0-15,0 0 16,-21 0 0</inkml:trace>
  <inkml:trace contextRef="#ctx0" brushRef="#br1" timeOffset="77000.4299">13443 10684 0,'84'21'78,"-21"-21"-62,42 0-16,-1 0 15,-20 0 1,63 0-16,-105 0 16,-1 0-1,22 0-15,-42 0 16,21 0 0,-21 0-1,0 0 1,0 0-1,21 0 48,0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5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"/><Relationship Id="rId4" Type="http://schemas.openxmlformats.org/officeDocument/2006/relationships/image" Target="../media/image6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customXml" Target="../ink/ink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ja-JP" altLang="en-US" sz="1800" dirty="0"/>
              <a:t>卷积和池化层</a:t>
            </a:r>
          </a:p>
        </p:txBody>
      </p:sp>
    </p:spTree>
    <p:extLst>
      <p:ext uri="{BB962C8B-B14F-4D97-AF65-F5344CB8AC3E}">
        <p14:creationId xmlns:p14="http://schemas.microsoft.com/office/powerpoint/2010/main" val="268478675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 descr="Image"/>
          <p:cNvPicPr>
            <a:picLocks noChangeAspect="1"/>
          </p:cNvPicPr>
          <p:nvPr/>
        </p:nvPicPr>
        <p:blipFill>
          <a:blip r:embed="rId2"/>
          <a:srcRect t="25654"/>
          <a:stretch>
            <a:fillRect/>
          </a:stretch>
        </p:blipFill>
        <p:spPr>
          <a:xfrm>
            <a:off x="374748" y="687375"/>
            <a:ext cx="5371962" cy="159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2-D Convolutio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二维卷积层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input matrix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21761" y="2213918"/>
                <a:ext cx="8205305" cy="2726573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输入矩阵</a:t>
                </a:r>
              </a:p>
              <a:p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𝐖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ja-JP" altLang="en-US"/>
                  <a:t>核矩阵</a:t>
                </a:r>
                <a:endParaRPr dirty="0"/>
              </a:p>
              <a:p>
                <a:r>
                  <a:rPr dirty="0"/>
                  <a:t>b:</a:t>
                </a:r>
                <a:r>
                  <a:rPr lang="ja-JP" altLang="en-US"/>
                  <a:t>偏差标量</a:t>
                </a:r>
                <a:endParaRPr dirty="0"/>
              </a:p>
              <a:p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𝐘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:(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)×(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输出矩阵</a:t>
                </a:r>
                <a:r>
                  <a:rPr dirty="0"/>
                  <a:t/>
                </a:r>
                <a:br>
                  <a:rPr dirty="0"/>
                </a:br>
                <a:r>
                  <a:rPr dirty="0"/>
                  <a:t/>
                </a:r>
                <a:br>
                  <a:rPr dirty="0"/>
                </a:br>
                <a:r>
                  <a:rPr lang="ja-JP" altLang="en-US"/>
                  <a:t>                                    </a:t>
                </a:r>
              </a:p>
              <a:p>
                <a:r>
                  <a:rPr lang="en-US" b="1" dirty="0"/>
                  <a:t>W</a:t>
                </a:r>
                <a:r>
                  <a:rPr lang="zh-CN" altLang="en-US" dirty="0"/>
                  <a:t> </a:t>
                </a:r>
                <a:r>
                  <a:rPr lang="ja-JP" altLang="en-US"/>
                  <a:t>和</a:t>
                </a:r>
                <a:r>
                  <a:rPr lang="zh-CN" altLang="en-US" dirty="0"/>
                  <a:t> </a:t>
                </a:r>
                <a:r>
                  <a:rPr lang="en-US" dirty="0"/>
                  <a:t>b</a:t>
                </a:r>
                <a:r>
                  <a:rPr lang="zh-CN" altLang="en-US" dirty="0"/>
                  <a:t> </a:t>
                </a:r>
                <a:r>
                  <a:rPr lang="ja-JP" altLang="en-US"/>
                  <a:t>是可学习的参数</a:t>
                </a:r>
                <a:endParaRPr dirty="0"/>
              </a:p>
            </p:txBody>
          </p:sp>
        </mc:Choice>
        <mc:Fallback xmlns="">
          <p:sp>
            <p:nvSpPr>
              <p:cNvPr id="246" name="input matrix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1761" y="2213918"/>
                <a:ext cx="8205305" cy="2726573"/>
              </a:xfrm>
              <a:prstGeom prst="rect">
                <a:avLst/>
              </a:prstGeom>
              <a:blipFill>
                <a:blip r:embed="rId3"/>
                <a:stretch>
                  <a:fillRect l="-1391" t="-2778" b="-23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Equation"/>
              <p:cNvSpPr txBox="1"/>
              <p:nvPr/>
            </p:nvSpPr>
            <p:spPr>
              <a:xfrm>
                <a:off x="3201889" y="3900959"/>
                <a:ext cx="2445047" cy="27622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3000" dirty="0"/>
              </a:p>
            </p:txBody>
          </p:sp>
        </mc:Choice>
        <mc:Fallback xmlns="">
          <p:sp>
            <p:nvSpPr>
              <p:cNvPr id="24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889" y="3900959"/>
                <a:ext cx="2445047" cy="276226"/>
              </a:xfrm>
              <a:prstGeom prst="rect">
                <a:avLst/>
              </a:prstGeom>
              <a:blipFill>
                <a:blip r:embed="rId4"/>
                <a:stretch>
                  <a:fillRect l="-4145" r="-3109" b="-7826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Equation"/>
          <p:cNvSpPr txBox="1"/>
          <p:nvPr/>
        </p:nvSpPr>
        <p:spPr>
          <a:xfrm>
            <a:off x="668244" y="2235148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49" name="Equation"/>
          <p:cNvSpPr txBox="1"/>
          <p:nvPr/>
        </p:nvSpPr>
        <p:spPr>
          <a:xfrm>
            <a:off x="641727" y="2665778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50" name="Equation"/>
          <p:cNvSpPr txBox="1"/>
          <p:nvPr/>
        </p:nvSpPr>
        <p:spPr>
          <a:xfrm>
            <a:off x="620013" y="3531627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例子</a:t>
            </a:r>
            <a:endParaRPr dirty="0"/>
          </a:p>
        </p:txBody>
      </p:sp>
      <p:pic>
        <p:nvPicPr>
          <p:cNvPr id="253" name="Vd-Orig.png" descr="Vd-Or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1745768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Vd-Edge3.png" descr="Vd-Edge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540" y="153062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Vd-Sharp.png" descr="Vd-Shar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540" y="1807043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Vd-Blur1.png" descr="Vd-Blur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540" y="3466437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Screen Shot 2019-02-15 at 1.57.57 PM.png" descr="Screen Shot 2019-02-15 at 1.57.57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198" y="3577184"/>
            <a:ext cx="1946275" cy="1302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Screen Shot 2019-02-15 at 1.57.49 PM.png" descr="Screen Shot 2019-02-15 at 1.57.49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4184" y="1932824"/>
            <a:ext cx="1816303" cy="1149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Screen Shot 2019-02-15 at 1.57.41 PM.png" descr="Screen Shot 2019-02-15 at 1.57.41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4184" y="374036"/>
            <a:ext cx="1816303" cy="1082053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Edge Detection"/>
          <p:cNvSpPr txBox="1"/>
          <p:nvPr/>
        </p:nvSpPr>
        <p:spPr>
          <a:xfrm>
            <a:off x="6892587" y="739731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边缘检测</a:t>
            </a:r>
            <a:endParaRPr dirty="0"/>
          </a:p>
        </p:txBody>
      </p:sp>
      <p:sp>
        <p:nvSpPr>
          <p:cNvPr id="261" name="Sharpen"/>
          <p:cNvSpPr txBox="1"/>
          <p:nvPr/>
        </p:nvSpPr>
        <p:spPr>
          <a:xfrm>
            <a:off x="6892587" y="2407151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锐化</a:t>
            </a:r>
            <a:endParaRPr dirty="0"/>
          </a:p>
        </p:txBody>
      </p:sp>
      <p:sp>
        <p:nvSpPr>
          <p:cNvPr id="262" name="Gaussian Blur"/>
          <p:cNvSpPr txBox="1"/>
          <p:nvPr/>
        </p:nvSpPr>
        <p:spPr>
          <a:xfrm>
            <a:off x="6892587" y="4053106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高斯模糊</a:t>
            </a:r>
            <a:endParaRPr dirty="0"/>
          </a:p>
        </p:txBody>
      </p:sp>
      <p:sp>
        <p:nvSpPr>
          <p:cNvPr id="263" name="(wikipedia)"/>
          <p:cNvSpPr txBox="1"/>
          <p:nvPr/>
        </p:nvSpPr>
        <p:spPr>
          <a:xfrm>
            <a:off x="929877" y="3392939"/>
            <a:ext cx="8104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rPr dirty="0"/>
              <a:t>(</a:t>
            </a:r>
            <a:r>
              <a:rPr lang="ja-JP" altLang="en-US"/>
              <a:t>维基百科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ross Correlation vs Conv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互</a:t>
            </a:r>
            <a:r>
              <a:rPr lang="ja-JP" altLang="en-US"/>
              <a:t>相关与卷积</a:t>
            </a:r>
            <a:endParaRPr dirty="0"/>
          </a:p>
        </p:txBody>
      </p:sp>
      <p:sp>
        <p:nvSpPr>
          <p:cNvPr id="274" name="2-D Cross Correl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2-D </a:t>
            </a:r>
            <a:r>
              <a:rPr lang="zh-CN" altLang="en-US" dirty="0"/>
              <a:t>互</a:t>
            </a:r>
            <a:r>
              <a:rPr lang="ja-JP" altLang="en-US"/>
              <a:t>相关</a:t>
            </a:r>
            <a:endParaRPr dirty="0"/>
          </a:p>
          <a:p>
            <a:endParaRPr dirty="0"/>
          </a:p>
          <a:p>
            <a:endParaRPr dirty="0"/>
          </a:p>
          <a:p>
            <a:r>
              <a:rPr dirty="0"/>
              <a:t>2-D</a:t>
            </a:r>
            <a:r>
              <a:rPr lang="zh-CN" altLang="en-US" dirty="0"/>
              <a:t> </a:t>
            </a:r>
            <a:r>
              <a:rPr lang="ja-JP" altLang="en-US"/>
              <a:t>卷积</a:t>
            </a:r>
            <a:endParaRPr dirty="0"/>
          </a:p>
          <a:p>
            <a:endParaRPr dirty="0"/>
          </a:p>
          <a:p>
            <a:endParaRPr dirty="0"/>
          </a:p>
          <a:p>
            <a:r>
              <a:rPr lang="ja-JP" altLang="en-US"/>
              <a:t>在对称性方面没有差别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Equation"/>
              <p:cNvSpPr txBox="1"/>
              <p:nvPr/>
            </p:nvSpPr>
            <p:spPr>
              <a:xfrm>
                <a:off x="3071537" y="1404251"/>
                <a:ext cx="3017405" cy="90676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lim>
                      </m:limUpp>
                      <m:limUpp>
                        <m:limUp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Upp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sz="2500"/>
              </a:p>
            </p:txBody>
          </p:sp>
        </mc:Choice>
        <mc:Fallback xmlns="">
          <p:sp>
            <p:nvSpPr>
              <p:cNvPr id="2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537" y="1404251"/>
                <a:ext cx="3017405" cy="906765"/>
              </a:xfrm>
              <a:prstGeom prst="rect">
                <a:avLst/>
              </a:prstGeom>
              <a:blipFill>
                <a:blip r:embed="rId2"/>
                <a:stretch>
                  <a:fillRect l="-3361" t="-1389" r="-14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Equation"/>
              <p:cNvSpPr txBox="1"/>
              <p:nvPr/>
            </p:nvSpPr>
            <p:spPr>
              <a:xfrm>
                <a:off x="3095254" y="2629776"/>
                <a:ext cx="3326236" cy="90676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lim>
                      </m:limUpp>
                      <m:limUpp>
                        <m:limUp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Upp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sz="2500"/>
              </a:p>
            </p:txBody>
          </p:sp>
        </mc:Choice>
        <mc:Fallback xmlns="">
          <p:sp>
            <p:nvSpPr>
              <p:cNvPr id="27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254" y="2629776"/>
                <a:ext cx="3326236" cy="906765"/>
              </a:xfrm>
              <a:prstGeom prst="rect">
                <a:avLst/>
              </a:prstGeom>
              <a:blipFill>
                <a:blip r:embed="rId3"/>
                <a:stretch>
                  <a:fillRect l="-3042" t="-1389" r="-1330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1-D and 3-D Cross Correl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1-D </a:t>
            </a:r>
            <a:r>
              <a:rPr lang="ja-JP" altLang="en-US"/>
              <a:t>和</a:t>
            </a:r>
            <a:r>
              <a:rPr dirty="0"/>
              <a:t> 3-D</a:t>
            </a:r>
            <a:r>
              <a:rPr lang="zh-CN" altLang="en-US" dirty="0"/>
              <a:t> </a:t>
            </a:r>
            <a:r>
              <a:rPr lang="ja-JP" altLang="en-US"/>
              <a:t>交叉相关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Equation"/>
              <p:cNvSpPr txBox="1"/>
              <p:nvPr/>
            </p:nvSpPr>
            <p:spPr>
              <a:xfrm>
                <a:off x="1044112" y="1593981"/>
                <a:ext cx="1946784" cy="90676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lim>
                      </m:limUpp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sz="2500"/>
              </a:p>
            </p:txBody>
          </p:sp>
        </mc:Choice>
        <mc:Fallback xmlns="">
          <p:sp>
            <p:nvSpPr>
              <p:cNvPr id="2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112" y="1593981"/>
                <a:ext cx="1946784" cy="906765"/>
              </a:xfrm>
              <a:prstGeom prst="rect">
                <a:avLst/>
              </a:prstGeom>
              <a:blipFill>
                <a:blip r:embed="rId2"/>
                <a:stretch>
                  <a:fillRect l="-5161" t="-1389" r="-903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Equation"/>
              <p:cNvSpPr txBox="1"/>
              <p:nvPr/>
            </p:nvSpPr>
            <p:spPr>
              <a:xfrm>
                <a:off x="4360634" y="1593981"/>
                <a:ext cx="4315328" cy="90676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lim>
                      </m:limUpp>
                      <m:limUpp>
                        <m:limUp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Upp>
                      <m:limUpp>
                        <m:limUp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lim>
                      </m:limUpp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sz="2500"/>
              </a:p>
            </p:txBody>
          </p:sp>
        </mc:Choice>
        <mc:Fallback xmlns="">
          <p:sp>
            <p:nvSpPr>
              <p:cNvPr id="28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634" y="1593981"/>
                <a:ext cx="4315328" cy="906765"/>
              </a:xfrm>
              <a:prstGeom prst="rect">
                <a:avLst/>
              </a:prstGeom>
              <a:blipFill>
                <a:blip r:embed="rId3"/>
                <a:stretch>
                  <a:fillRect l="-2346" t="-1389" r="-879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1" name="1-D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3353824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1-D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pPr lvl="1"/>
            <a:r>
              <a:rPr lang="ja-JP" altLang="en-US"/>
              <a:t>文本</a:t>
            </a:r>
          </a:p>
          <a:p>
            <a:pPr lvl="1"/>
            <a:r>
              <a:rPr lang="ja-JP" altLang="en-US"/>
              <a:t>语音</a:t>
            </a:r>
          </a:p>
          <a:p>
            <a:pPr lvl="1"/>
            <a:r>
              <a:rPr lang="ja-JP" altLang="en-US"/>
              <a:t>时间序列</a:t>
            </a:r>
            <a:endParaRPr dirty="0"/>
          </a:p>
        </p:txBody>
      </p:sp>
      <p:sp>
        <p:nvSpPr>
          <p:cNvPr id="282" name="3-D…"/>
          <p:cNvSpPr txBox="1"/>
          <p:nvPr/>
        </p:nvSpPr>
        <p:spPr>
          <a:xfrm>
            <a:off x="4255827" y="1009331"/>
            <a:ext cx="335382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rPr dirty="0"/>
              <a:t>3-D</a:t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dirty="0"/>
          </a:p>
          <a:p>
            <a:pPr marL="621631" lvl="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rPr lang="ja-JP" altLang="en-US"/>
              <a:t>视频</a:t>
            </a:r>
          </a:p>
          <a:p>
            <a:pPr marL="621631" lvl="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rPr lang="ja-JP" altLang="en-US"/>
              <a:t>医学图像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6641"/>
            <a:ext cx="9151548" cy="9151548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Padding and Stride"/>
          <p:cNvSpPr txBox="1">
            <a:spLocks noGrp="1"/>
          </p:cNvSpPr>
          <p:nvPr>
            <p:ph type="title"/>
          </p:nvPr>
        </p:nvSpPr>
        <p:spPr>
          <a:xfrm>
            <a:off x="2032785" y="2348662"/>
            <a:ext cx="5078430" cy="173344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 sz="6600"/>
              <a:t>填充和步幅</a:t>
            </a:r>
            <a:endParaRPr sz="6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ad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填充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Given a 32 x 32 input imag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6366415" cy="3716467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给定输入图像</a:t>
                </a:r>
                <a:r>
                  <a:rPr lang="zh-CN" altLang="en-US" dirty="0"/>
                  <a:t>（</a:t>
                </a:r>
                <a:r>
                  <a:rPr lang="en-US" altLang="ja-JP" dirty="0"/>
                  <a:t>32 </a:t>
                </a:r>
                <a:r>
                  <a:rPr lang="en-US" dirty="0"/>
                  <a:t>x 32</a:t>
                </a:r>
                <a:r>
                  <a:rPr lang="zh-CN" altLang="en-US" dirty="0"/>
                  <a:t>）</a:t>
                </a:r>
                <a:endParaRPr lang="ja-JP" altLang="en-US"/>
              </a:p>
              <a:p>
                <a:r>
                  <a:rPr lang="zh-CN" altLang="en-US" dirty="0"/>
                  <a:t>应用</a:t>
                </a:r>
                <a:r>
                  <a:rPr lang="en-US" altLang="ja-JP" dirty="0"/>
                  <a:t>5 </a:t>
                </a:r>
                <a:r>
                  <a:rPr lang="en-US" dirty="0"/>
                  <a:t>x 5</a:t>
                </a:r>
                <a:r>
                  <a:rPr lang="zh-CN" altLang="en-US" dirty="0"/>
                  <a:t>大小的 卷积</a:t>
                </a:r>
                <a:r>
                  <a:rPr lang="ja-JP" altLang="en-US"/>
                  <a:t>核</a:t>
                </a:r>
                <a:endParaRPr lang="en-US" altLang="ja-JP" dirty="0"/>
              </a:p>
              <a:p>
                <a:r>
                  <a:rPr lang="zh-CN" altLang="en-US" dirty="0"/>
                  <a:t>第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层得到输出大小</a:t>
                </a:r>
                <a:r>
                  <a:rPr lang="en-US" altLang="ja-JP" dirty="0"/>
                  <a:t>28 </a:t>
                </a:r>
                <a:r>
                  <a:rPr lang="en-US" dirty="0"/>
                  <a:t>x 28</a:t>
                </a:r>
                <a:endParaRPr lang="ja-JP" altLang="en-US"/>
              </a:p>
              <a:p>
                <a:r>
                  <a:rPr lang="zh-CN" altLang="en-US" dirty="0"/>
                  <a:t>第</a:t>
                </a:r>
                <a:r>
                  <a:rPr lang="en-US" altLang="zh-CN" dirty="0"/>
                  <a:t>7</a:t>
                </a:r>
                <a:r>
                  <a:rPr lang="zh-CN" altLang="en-US" dirty="0"/>
                  <a:t>层得到输出大小</a:t>
                </a:r>
                <a:r>
                  <a:rPr lang="en-US" altLang="ja-JP" dirty="0"/>
                  <a:t>4 </a:t>
                </a:r>
                <a:r>
                  <a:rPr lang="en-US" dirty="0"/>
                  <a:t>x 4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zh-CN" altLang="en-US" dirty="0"/>
                  <a:t>更大的卷积核可以更快地减小输出 </a:t>
                </a:r>
              </a:p>
              <a:p>
                <a:r>
                  <a:rPr lang="ja-JP" altLang="en-US"/>
                  <a:t>形状从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altLang="zh-CN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ja-JP" altLang="en-US"/>
                  <a:t>减少到</a:t>
                </a:r>
                <a:endParaRPr lang="ar-AE" dirty="0"/>
              </a:p>
              <a:p>
                <a:endParaRPr dirty="0"/>
              </a:p>
            </p:txBody>
          </p:sp>
        </mc:Choice>
        <mc:Fallback xmlns="">
          <p:sp>
            <p:nvSpPr>
              <p:cNvPr id="288" name="Given a 32 x 32 input imag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6366415" cy="3716467"/>
              </a:xfrm>
              <a:prstGeom prst="rect">
                <a:avLst/>
              </a:prstGeom>
              <a:blipFill>
                <a:blip r:embed="rId2"/>
                <a:stretch>
                  <a:fillRect l="-1992" t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9" name="Screen Shot 2019-02-15 at 12.21.39 PM.png" descr="Screen Shot 2019-02-15 at 12.21.3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558" y="633269"/>
            <a:ext cx="1574801" cy="160020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Equation"/>
          <p:cNvSpPr txBox="1"/>
          <p:nvPr/>
        </p:nvSpPr>
        <p:spPr>
          <a:xfrm>
            <a:off x="4137754" y="330531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Equation"/>
              <p:cNvSpPr txBox="1"/>
              <p:nvPr/>
            </p:nvSpPr>
            <p:spPr>
              <a:xfrm>
                <a:off x="1687961" y="3742310"/>
                <a:ext cx="3450843" cy="288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)×(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961" y="3742310"/>
                <a:ext cx="3450843" cy="288491"/>
              </a:xfrm>
              <a:prstGeom prst="rect">
                <a:avLst/>
              </a:prstGeom>
              <a:blipFill>
                <a:blip r:embed="rId4"/>
                <a:stretch>
                  <a:fillRect l="-4029" r="-17216" b="-739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2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816" y="2382699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816" y="283454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999" y="2382699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999" y="2827460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816" y="3286387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Screen Shot 2019-02-15 at 12.21.39 PM.png" descr="Screen Shot 2019-02-15 at 12.21.3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83" y="3657091"/>
            <a:ext cx="272150" cy="276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3183" y="2382699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3183" y="2827460"/>
            <a:ext cx="2921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quare"/>
          <p:cNvSpPr/>
          <p:nvPr/>
        </p:nvSpPr>
        <p:spPr>
          <a:xfrm>
            <a:off x="8110466" y="671369"/>
            <a:ext cx="381001" cy="381001"/>
          </a:xfrm>
          <a:prstGeom prst="rect">
            <a:avLst/>
          </a:prstGeom>
          <a:ln w="76200">
            <a:solidFill>
              <a:srgbClr val="FFFFFF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1" name="Square"/>
          <p:cNvSpPr/>
          <p:nvPr/>
        </p:nvSpPr>
        <p:spPr>
          <a:xfrm>
            <a:off x="7005566" y="1783032"/>
            <a:ext cx="381001" cy="381001"/>
          </a:xfrm>
          <a:prstGeom prst="rect">
            <a:avLst/>
          </a:prstGeom>
          <a:ln w="76200">
            <a:solidFill>
              <a:srgbClr val="FFFFFF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ad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填充</a:t>
            </a:r>
            <a:endParaRPr dirty="0"/>
          </a:p>
        </p:txBody>
      </p:sp>
      <p:sp>
        <p:nvSpPr>
          <p:cNvPr id="304" name="Padding adds rows/columns around input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5729226" cy="157585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ja-JP" altLang="en-US"/>
              <a:t>填充</a:t>
            </a:r>
            <a:r>
              <a:rPr lang="zh-CN" altLang="en-US" dirty="0"/>
              <a:t>： 在输入周围添加额外的行 </a:t>
            </a:r>
            <a:r>
              <a:rPr lang="en-US" altLang="zh-CN" dirty="0"/>
              <a:t>/</a:t>
            </a:r>
            <a:r>
              <a:rPr lang="zh-CN" altLang="en-US" dirty="0"/>
              <a:t> 列</a:t>
            </a:r>
            <a:endParaRPr dirty="0"/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9" y="1477467"/>
            <a:ext cx="5657611" cy="2377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same_padding_no_strides.gif" descr="same_padding_no_strides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30" y="174189"/>
            <a:ext cx="3033135" cy="344779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Equation"/>
              <p:cNvSpPr txBox="1"/>
              <p:nvPr/>
            </p:nvSpPr>
            <p:spPr>
              <a:xfrm>
                <a:off x="1177852" y="4435257"/>
                <a:ext cx="3749456" cy="20061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0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52" y="4435257"/>
                <a:ext cx="3749456" cy="200610"/>
              </a:xfrm>
              <a:prstGeom prst="rect">
                <a:avLst/>
              </a:prstGeom>
              <a:blipFill>
                <a:blip r:embed="rId4"/>
                <a:stretch>
                  <a:fillRect b="-764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ad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填充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Padding      rows and      columns, output shape will be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填充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dirty="0"/>
                  <a:t> 行</a:t>
                </a:r>
                <a:r>
                  <a:rPr lang="en-US" dirty="0" err="1"/>
                  <a:t>和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ar-AE" i="1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r>
                  <a:rPr dirty="0"/>
                  <a:t> </a:t>
                </a:r>
                <a:r>
                  <a:rPr lang="en-US" dirty="0" err="1"/>
                  <a:t>列</a:t>
                </a:r>
                <a:r>
                  <a:rPr lang="zh-CN" altLang="en-US" dirty="0"/>
                  <a:t>，则输出为：</a:t>
                </a:r>
                <a:endParaRPr lang="en-US" altLang="zh-CN" dirty="0"/>
              </a:p>
              <a:p>
                <a:endParaRPr dirty="0"/>
              </a:p>
              <a:p>
                <a:endParaRPr dirty="0"/>
              </a:p>
              <a:p>
                <a:r>
                  <a:rPr lang="ja-JP" altLang="en-US"/>
                  <a:t>通常取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dirty="0"/>
              </a:p>
              <a:p>
                <a:pPr lvl="1"/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dirty="0"/>
                  <a:t>为奇数</a:t>
                </a:r>
                <a:r>
                  <a:rPr dirty="0"/>
                  <a:t> :</a:t>
                </a:r>
                <a:r>
                  <a:rPr lang="zh-CN" altLang="en-US" dirty="0"/>
                  <a:t> 在上下两侧</a:t>
                </a:r>
                <a:r>
                  <a:rPr lang="ja-JP" altLang="en-US"/>
                  <a:t>填充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ar-AE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dirty="0"/>
              </a:p>
              <a:p>
                <a:pPr lvl="1"/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dirty="0"/>
                  <a:t>为偶数 </a:t>
                </a:r>
                <a:r>
                  <a:rPr dirty="0"/>
                  <a:t>:</a:t>
                </a:r>
                <a:r>
                  <a:rPr lang="zh-CN" altLang="en-US" dirty="0"/>
                  <a:t> 在上侧</a:t>
                </a:r>
                <a:r>
                  <a:rPr lang="ja-JP" altLang="en-US"/>
                  <a:t>填充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⌈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dirty="0"/>
                  <a:t>,</a:t>
                </a:r>
                <a:r>
                  <a:rPr lang="zh-CN" altLang="en-US" dirty="0"/>
                  <a:t>在下侧填充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⌊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⌋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10" name="Padding      rows and      columns, output shape will b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Equation"/>
              <p:cNvSpPr txBox="1"/>
              <p:nvPr/>
            </p:nvSpPr>
            <p:spPr>
              <a:xfrm>
                <a:off x="2299804" y="1672511"/>
                <a:ext cx="4290392" cy="26445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)×(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804" y="1672511"/>
                <a:ext cx="4290392" cy="264450"/>
              </a:xfrm>
              <a:prstGeom prst="rect">
                <a:avLst/>
              </a:prstGeom>
              <a:blipFill>
                <a:blip r:embed="rId3"/>
                <a:stretch>
                  <a:fillRect l="-2950" t="-4762" r="-16519" b="-7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Equation"/>
          <p:cNvSpPr txBox="1"/>
          <p:nvPr/>
        </p:nvSpPr>
        <p:spPr>
          <a:xfrm>
            <a:off x="1832567" y="1175705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4" name="Equation"/>
          <p:cNvSpPr txBox="1"/>
          <p:nvPr/>
        </p:nvSpPr>
        <p:spPr>
          <a:xfrm>
            <a:off x="3451161" y="2389159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5" name="Equation"/>
          <p:cNvSpPr txBox="1"/>
          <p:nvPr/>
        </p:nvSpPr>
        <p:spPr>
          <a:xfrm>
            <a:off x="5593201" y="2389159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6" name="Equation"/>
          <p:cNvSpPr txBox="1"/>
          <p:nvPr/>
        </p:nvSpPr>
        <p:spPr>
          <a:xfrm>
            <a:off x="1880674" y="2837170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7" name="Equation"/>
          <p:cNvSpPr txBox="1"/>
          <p:nvPr/>
        </p:nvSpPr>
        <p:spPr>
          <a:xfrm>
            <a:off x="3011405" y="2837170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8" name="Equation"/>
          <p:cNvSpPr txBox="1"/>
          <p:nvPr/>
        </p:nvSpPr>
        <p:spPr>
          <a:xfrm>
            <a:off x="1993290" y="327248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19" name="Equation"/>
          <p:cNvSpPr txBox="1"/>
          <p:nvPr/>
        </p:nvSpPr>
        <p:spPr>
          <a:xfrm>
            <a:off x="3126317" y="3254830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320" name="Equation"/>
          <p:cNvSpPr txBox="1"/>
          <p:nvPr/>
        </p:nvSpPr>
        <p:spPr>
          <a:xfrm>
            <a:off x="4949871" y="3254830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tr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步幅</a:t>
            </a:r>
            <a:endParaRPr dirty="0"/>
          </a:p>
        </p:txBody>
      </p:sp>
      <p:sp>
        <p:nvSpPr>
          <p:cNvPr id="323" name="Padding reduces shape linearly with #layers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205304" cy="179082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填充降低的输出大小与层数线性相关 </a:t>
            </a:r>
          </a:p>
          <a:p>
            <a:pPr lvl="1"/>
            <a:r>
              <a:rPr lang="zh-CN" altLang="en-US" dirty="0"/>
              <a:t>给定输入大小</a:t>
            </a:r>
            <a:r>
              <a:rPr lang="en-US" altLang="zh-CN" dirty="0"/>
              <a:t>224*224</a:t>
            </a:r>
            <a:r>
              <a:rPr lang="zh-CN" altLang="en-US" dirty="0"/>
              <a:t>，在使用</a:t>
            </a:r>
            <a:r>
              <a:rPr lang="en-US" altLang="zh-CN" dirty="0"/>
              <a:t>5*5</a:t>
            </a:r>
            <a:r>
              <a:rPr lang="zh-CN" altLang="en-US" dirty="0"/>
              <a:t>卷积核的情况下，需要</a:t>
            </a:r>
            <a:r>
              <a:rPr lang="en-US" altLang="zh-CN" dirty="0"/>
              <a:t>44</a:t>
            </a:r>
            <a:r>
              <a:rPr lang="zh-CN" altLang="en-US" dirty="0"/>
              <a:t>层将输出降低到</a:t>
            </a:r>
            <a:r>
              <a:rPr lang="en-US" altLang="zh-CN" dirty="0"/>
              <a:t>4*4 </a:t>
            </a:r>
            <a:endParaRPr lang="en-US" dirty="0"/>
          </a:p>
          <a:p>
            <a:pPr lvl="1"/>
            <a:r>
              <a:rPr lang="ja-JP" altLang="en-US"/>
              <a:t>需要大量的计算</a:t>
            </a:r>
            <a:endParaRPr dirty="0"/>
          </a:p>
        </p:txBody>
      </p:sp>
      <p:pic>
        <p:nvPicPr>
          <p:cNvPr id="324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864" y="2975605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864" y="3387200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864" y="3798795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864" y="4210390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459" y="296755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459" y="337914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459" y="379074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459" y="420233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59" y="296755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59" y="337914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59" y="379074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59" y="420233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959" y="296755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959" y="337914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959" y="379074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959" y="420233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59" y="296755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59" y="337914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59" y="379074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59" y="420233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459" y="296755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459" y="337914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459" y="379074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459" y="420233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9" y="296755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9" y="337914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9" y="379074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59" y="420233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59" y="296755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59" y="337914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59" y="379074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59" y="420233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059" y="296755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059" y="337914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059" y="379074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059" y="420233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59" y="296755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59" y="337914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59" y="379074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59" y="420233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59" y="296755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59" y="337914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59" y="3790743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Screen Shot 2019-02-15 at 12.22.39 PM.png" descr="Screen Shot 2019-02-15 at 12.22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59" y="4202338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9" y="2816595"/>
            <a:ext cx="1790701" cy="179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659" y="3565895"/>
            <a:ext cx="292101" cy="292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tr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步幅</a:t>
            </a:r>
            <a:endParaRPr dirty="0"/>
          </a:p>
        </p:txBody>
      </p:sp>
      <p:sp>
        <p:nvSpPr>
          <p:cNvPr id="372" name="Stride is the #rows/#columns per slid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步幅是指行</a:t>
            </a:r>
            <a:r>
              <a:rPr lang="en-US" altLang="zh-CN" dirty="0"/>
              <a:t>/</a:t>
            </a:r>
            <a:r>
              <a:rPr lang="zh-CN" altLang="en-US" dirty="0"/>
              <a:t>列的滑动步长 </a:t>
            </a:r>
          </a:p>
        </p:txBody>
      </p:sp>
      <p:pic>
        <p:nvPicPr>
          <p:cNvPr id="373" name="Screen Shot 2019-02-15 at 10.16.50 AM.png" descr="Screen Shot 2019-02-15 at 10.16.5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72" y="2030997"/>
            <a:ext cx="4215367" cy="2028448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trides of 3 and 2 for height and width"/>
          <p:cNvSpPr txBox="1"/>
          <p:nvPr/>
        </p:nvSpPr>
        <p:spPr>
          <a:xfrm>
            <a:off x="635666" y="1682344"/>
            <a:ext cx="261866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例</a:t>
            </a:r>
            <a:r>
              <a:rPr lang="zh-CN" altLang="en-US" dirty="0"/>
              <a:t>：高度</a:t>
            </a:r>
            <a:r>
              <a:rPr lang="en-US" altLang="zh-CN" dirty="0"/>
              <a:t>3 </a:t>
            </a:r>
            <a:r>
              <a:rPr lang="zh-CN" altLang="en-US" dirty="0"/>
              <a:t>宽度</a:t>
            </a:r>
            <a:r>
              <a:rPr lang="en-US" altLang="zh-CN" dirty="0"/>
              <a:t>2 </a:t>
            </a:r>
            <a:r>
              <a:rPr lang="zh-CN" altLang="en-US" dirty="0"/>
              <a:t>的步幅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Equation"/>
              <p:cNvSpPr txBox="1"/>
              <p:nvPr/>
            </p:nvSpPr>
            <p:spPr>
              <a:xfrm>
                <a:off x="1329884" y="4244429"/>
                <a:ext cx="3071394" cy="44440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e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sz="18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eqArr>
                    </m:oMath>
                  </m:oMathPara>
                </a14:m>
                <a:endParaRPr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3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884" y="4244429"/>
                <a:ext cx="3071394" cy="444400"/>
              </a:xfrm>
              <a:prstGeom prst="rect">
                <a:avLst/>
              </a:prstGeom>
              <a:blipFill>
                <a:blip r:embed="rId3"/>
                <a:stretch>
                  <a:fillRect b="-19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6" name="no_padding_strides.gif" descr="no_padding_strides.gi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14853" y="190102"/>
            <a:ext cx="3397415" cy="3328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卷积</a:t>
            </a:r>
            <a:endParaRPr lang="en-US" altLang="ja-JP" dirty="0"/>
          </a:p>
          <a:p>
            <a:pPr lvl="1"/>
            <a:r>
              <a:rPr lang="ja-JP" altLang="en-US"/>
              <a:t>平移不变性和局部性 </a:t>
            </a:r>
            <a:endParaRPr lang="en-US" altLang="ja-JP" dirty="0"/>
          </a:p>
          <a:p>
            <a:pPr lvl="1"/>
            <a:r>
              <a:rPr lang="ja-JP" altLang="en-US"/>
              <a:t>卷积层</a:t>
            </a:r>
          </a:p>
          <a:p>
            <a:pPr lvl="1"/>
            <a:r>
              <a:rPr lang="ja-JP" altLang="en-US"/>
              <a:t>填充和步幅</a:t>
            </a:r>
          </a:p>
          <a:p>
            <a:r>
              <a:rPr lang="ja-JP" altLang="en-US"/>
              <a:t>多个输入和输出通道</a:t>
            </a:r>
            <a:endParaRPr lang="en-US" altLang="ja-JP" dirty="0"/>
          </a:p>
          <a:p>
            <a:r>
              <a:rPr lang="ja-JP" altLang="en-US"/>
              <a:t>池化</a:t>
            </a:r>
          </a:p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528384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tr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步幅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Given stride     for the height and stride     for the width,  the output shape is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给出高度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和宽度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的步幅，输出形状是</a:t>
                </a:r>
              </a:p>
              <a:p>
                <a:endParaRPr lang="ja-JP" altLang="en-US"/>
              </a:p>
              <a:p>
                <a:endParaRPr lang="ja-JP" altLang="en-US"/>
              </a:p>
              <a:p>
                <a:r>
                  <a:rPr lang="ja-JP" altLang="en-US"/>
                  <a:t>如果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ar-AE" dirty="0"/>
              </a:p>
              <a:p>
                <a:pPr marL="0" indent="0">
                  <a:buNone/>
                </a:pPr>
                <a:endParaRPr lang="ar-AE" dirty="0"/>
              </a:p>
              <a:p>
                <a:endParaRPr lang="en-US" altLang="ja-JP" dirty="0"/>
              </a:p>
              <a:p>
                <a:r>
                  <a:rPr lang="ja-JP" altLang="en-US"/>
                  <a:t>如果输入高度和宽度可以被步幅整除</a:t>
                </a:r>
                <a:endParaRPr dirty="0"/>
              </a:p>
            </p:txBody>
          </p:sp>
        </mc:Choice>
        <mc:Fallback xmlns="">
          <p:sp>
            <p:nvSpPr>
              <p:cNvPr id="379" name="Given stride     for the height and stride     for the width,  the output shape i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700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0" name="Equation"/>
          <p:cNvSpPr txBox="1"/>
          <p:nvPr/>
        </p:nvSpPr>
        <p:spPr>
          <a:xfrm>
            <a:off x="2374430" y="116457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81" name="Equation"/>
          <p:cNvSpPr txBox="1"/>
          <p:nvPr/>
        </p:nvSpPr>
        <p:spPr>
          <a:xfrm>
            <a:off x="5987719" y="116457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2" name="Equation"/>
              <p:cNvSpPr txBox="1"/>
              <p:nvPr/>
            </p:nvSpPr>
            <p:spPr>
              <a:xfrm>
                <a:off x="610253" y="1689149"/>
                <a:ext cx="5538265" cy="2728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⌊(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⌋×⌊(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⌋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8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53" y="1689149"/>
                <a:ext cx="5538265" cy="272832"/>
              </a:xfrm>
              <a:prstGeom prst="rect">
                <a:avLst/>
              </a:prstGeom>
              <a:blipFill>
                <a:blip r:embed="rId3"/>
                <a:stretch>
                  <a:fillRect l="-2523" r="-16972" b="-681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3" name="Equation"/>
          <p:cNvSpPr txBox="1"/>
          <p:nvPr/>
        </p:nvSpPr>
        <p:spPr>
          <a:xfrm>
            <a:off x="1382796" y="274490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384" name="Equation"/>
          <p:cNvSpPr txBox="1"/>
          <p:nvPr/>
        </p:nvSpPr>
        <p:spPr>
          <a:xfrm>
            <a:off x="3536804" y="2743929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Equation"/>
              <p:cNvSpPr txBox="1"/>
              <p:nvPr/>
            </p:nvSpPr>
            <p:spPr>
              <a:xfrm>
                <a:off x="610253" y="3004849"/>
                <a:ext cx="4217942" cy="2728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⌊(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⌋×⌊(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⌋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8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53" y="3004849"/>
                <a:ext cx="4217942" cy="272832"/>
              </a:xfrm>
              <a:prstGeom prst="rect">
                <a:avLst/>
              </a:prstGeom>
              <a:blipFill>
                <a:blip r:embed="rId4"/>
                <a:stretch>
                  <a:fillRect l="-3313" r="-15663" b="-681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6" name="Equation"/>
              <p:cNvSpPr txBox="1"/>
              <p:nvPr/>
            </p:nvSpPr>
            <p:spPr>
              <a:xfrm>
                <a:off x="610253" y="4283072"/>
                <a:ext cx="1821288" cy="26249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)×(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8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53" y="4283072"/>
                <a:ext cx="1821288" cy="262494"/>
              </a:xfrm>
              <a:prstGeom prst="rect">
                <a:avLst/>
              </a:prstGeom>
              <a:blipFill>
                <a:blip r:embed="rId5"/>
                <a:stretch>
                  <a:fillRect l="-7692" r="-25874" b="-681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creen Shot 2019-02-15 at 9.55.00 AM.png" descr="Screen Shot 2019-02-15 at 9.55.0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69" cy="5236575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Multiple Input and Output Channels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5351264" cy="1205096"/>
          </a:xfrm>
          <a:prstGeom prst="rect">
            <a:avLst/>
          </a:prstGeom>
        </p:spPr>
        <p:txBody>
          <a:bodyPr>
            <a:normAutofit/>
          </a:bodyPr>
          <a:lstStyle>
            <a:lvl1pPr defTabSz="338327">
              <a:defRPr sz="2960">
                <a:solidFill>
                  <a:srgbClr val="FFFFFF"/>
                </a:solidFill>
              </a:defRPr>
            </a:lvl1pPr>
          </a:lstStyle>
          <a:p>
            <a:r>
              <a:rPr lang="ja-JP" altLang="en-US" sz="4000"/>
              <a:t>多个输入和输出通道</a:t>
            </a:r>
            <a:endParaRPr sz="4000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Multiple In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多个输入通道</a:t>
            </a:r>
            <a:endParaRPr dirty="0"/>
          </a:p>
        </p:txBody>
      </p:sp>
      <p:sp>
        <p:nvSpPr>
          <p:cNvPr id="392" name="Color image may have three RGB channel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彩色图像可能有</a:t>
            </a:r>
            <a:r>
              <a:rPr lang="zh-CN" altLang="en-US" dirty="0"/>
              <a:t> </a:t>
            </a:r>
            <a:r>
              <a:rPr lang="en-US" dirty="0"/>
              <a:t>RGB</a:t>
            </a:r>
            <a:r>
              <a:rPr lang="zh-CN" altLang="en-US" dirty="0"/>
              <a:t> </a:t>
            </a:r>
            <a:r>
              <a:rPr lang="ja-JP" altLang="en-US"/>
              <a:t>三个通道</a:t>
            </a:r>
          </a:p>
          <a:p>
            <a:r>
              <a:rPr lang="ja-JP" altLang="en-US"/>
              <a:t>转换为灰度会丢失信息</a:t>
            </a:r>
            <a:endParaRPr dirty="0"/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021" y="1878444"/>
            <a:ext cx="3317958" cy="33179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creen Shot 2019-02-15 at 12.07.22 PM.png" descr="Screen Shot 2019-02-15 at 12.07.2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299" y="1878444"/>
            <a:ext cx="9252598" cy="3317957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Multiple In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多个输入通道</a:t>
            </a:r>
            <a:endParaRPr dirty="0"/>
          </a:p>
        </p:txBody>
      </p:sp>
      <p:sp>
        <p:nvSpPr>
          <p:cNvPr id="397" name="Color image may have three RGB channel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彩色图像可能有</a:t>
            </a:r>
            <a:r>
              <a:rPr lang="zh-CN" altLang="en-US" dirty="0"/>
              <a:t> </a:t>
            </a:r>
            <a:r>
              <a:rPr lang="en-US" dirty="0"/>
              <a:t>RGB</a:t>
            </a:r>
            <a:r>
              <a:rPr lang="zh-CN" altLang="en-US" dirty="0"/>
              <a:t> </a:t>
            </a:r>
            <a:r>
              <a:rPr lang="ja-JP" altLang="en-US"/>
              <a:t>三个通道</a:t>
            </a:r>
          </a:p>
          <a:p>
            <a:r>
              <a:rPr lang="ja-JP" altLang="en-US"/>
              <a:t>转换为灰度会丢失信息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Multiple In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多个输入通道</a:t>
            </a:r>
            <a:endParaRPr dirty="0"/>
          </a:p>
        </p:txBody>
      </p:sp>
      <p:sp>
        <p:nvSpPr>
          <p:cNvPr id="400" name="Have a kernel for each channel, and then sum results over channel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每个通道都有一个卷积核，结果是所 有通道卷积结果的和 </a:t>
            </a:r>
          </a:p>
        </p:txBody>
      </p:sp>
      <p:pic>
        <p:nvPicPr>
          <p:cNvPr id="401" name="Screen Shot 2019-02-15 at 12.45.50 PM.png" descr="Screen Shot 2019-02-15 at 12.45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90" y="2072938"/>
            <a:ext cx="5311748" cy="229799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Equation"/>
              <p:cNvSpPr txBox="1"/>
              <p:nvPr/>
            </p:nvSpPr>
            <p:spPr>
              <a:xfrm>
                <a:off x="6121046" y="2416782"/>
                <a:ext cx="2835343" cy="73902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56</m:t>
                            </m:r>
                          </m:e>
                        </m:mr>
                      </m:m>
                    </m:oMath>
                  </m:oMathPara>
                </a14:m>
                <a:endParaRPr sz="1700"/>
              </a:p>
            </p:txBody>
          </p:sp>
        </mc:Choice>
        <mc:Fallback xmlns="">
          <p:sp>
            <p:nvSpPr>
              <p:cNvPr id="40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046" y="2416782"/>
                <a:ext cx="2835343" cy="739026"/>
              </a:xfrm>
              <a:prstGeom prst="rect">
                <a:avLst/>
              </a:prstGeom>
              <a:blipFill>
                <a:blip r:embed="rId3"/>
                <a:stretch>
                  <a:fillRect l="-3571" t="-3390" r="-7143" b="-2033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Multiple In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多个输入通道</a:t>
            </a:r>
            <a:endParaRPr dirty="0"/>
          </a:p>
        </p:txBody>
      </p:sp>
      <p:sp>
        <p:nvSpPr>
          <p:cNvPr id="405" name="inpu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                        </a:t>
            </a:r>
            <a:r>
              <a:rPr lang="ja-JP" altLang="en-US"/>
              <a:t>输入</a:t>
            </a:r>
            <a:endParaRPr dirty="0"/>
          </a:p>
          <a:p>
            <a:r>
              <a:rPr dirty="0"/>
              <a:t>                        </a:t>
            </a:r>
            <a:r>
              <a:rPr lang="zh-CN" altLang="en-US" dirty="0"/>
              <a:t>卷积</a:t>
            </a:r>
            <a:r>
              <a:rPr lang="ja-JP" altLang="en-US"/>
              <a:t>核</a:t>
            </a:r>
            <a:endParaRPr dirty="0"/>
          </a:p>
          <a:p>
            <a:r>
              <a:rPr dirty="0"/>
              <a:t>                    </a:t>
            </a:r>
            <a:r>
              <a:rPr lang="ja-JP" altLang="en-US"/>
              <a:t>输出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6" name="Equation"/>
              <p:cNvSpPr txBox="1"/>
              <p:nvPr/>
            </p:nvSpPr>
            <p:spPr>
              <a:xfrm>
                <a:off x="687075" y="1027245"/>
                <a:ext cx="1857475" cy="2863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0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75" y="1027245"/>
                <a:ext cx="1857475" cy="286358"/>
              </a:xfrm>
              <a:prstGeom prst="rect">
                <a:avLst/>
              </a:prstGeom>
              <a:blipFill>
                <a:blip r:embed="rId2"/>
                <a:stretch>
                  <a:fillRect l="-680" b="-5217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7" name="Equation"/>
              <p:cNvSpPr txBox="1"/>
              <p:nvPr/>
            </p:nvSpPr>
            <p:spPr>
              <a:xfrm>
                <a:off x="687075" y="1470065"/>
                <a:ext cx="1910510" cy="288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0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75" y="1470065"/>
                <a:ext cx="1910510" cy="288491"/>
              </a:xfrm>
              <a:prstGeom prst="rect">
                <a:avLst/>
              </a:prstGeom>
              <a:blipFill>
                <a:blip r:embed="rId3"/>
                <a:stretch>
                  <a:fillRect l="-1974" b="-478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Equation"/>
              <p:cNvSpPr txBox="1"/>
              <p:nvPr/>
            </p:nvSpPr>
            <p:spPr>
              <a:xfrm>
                <a:off x="748035" y="1897601"/>
                <a:ext cx="1480046" cy="2863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0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35" y="1897601"/>
                <a:ext cx="1480046" cy="286357"/>
              </a:xfrm>
              <a:prstGeom prst="rect">
                <a:avLst/>
              </a:prstGeom>
              <a:blipFill>
                <a:blip r:embed="rId4"/>
                <a:stretch>
                  <a:fillRect l="-4274" b="-45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Equation"/>
              <p:cNvSpPr txBox="1"/>
              <p:nvPr/>
            </p:nvSpPr>
            <p:spPr>
              <a:xfrm>
                <a:off x="2880106" y="2842345"/>
                <a:ext cx="3088615" cy="10626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e>
                        <m:lim>
                          <m:sSub>
                            <m:sSubPr>
                              <m:ctrlP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lim>
                      </m:limUpp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,:,:</m:t>
                          </m:r>
                        </m:sub>
                      </m:sSub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,:,:</m:t>
                          </m:r>
                        </m:sub>
                      </m:sSub>
                    </m:oMath>
                  </m:oMathPara>
                </a14:m>
                <a:endParaRPr sz="3000"/>
              </a:p>
            </p:txBody>
          </p:sp>
        </mc:Choice>
        <mc:Fallback xmlns="">
          <p:sp>
            <p:nvSpPr>
              <p:cNvPr id="40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106" y="2842345"/>
                <a:ext cx="3088615" cy="1062637"/>
              </a:xfrm>
              <a:prstGeom prst="rect">
                <a:avLst/>
              </a:prstGeom>
              <a:blipFill>
                <a:blip r:embed="rId5"/>
                <a:stretch>
                  <a:fillRect l="-123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Multiple Out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多个输出通道</a:t>
            </a:r>
            <a:endParaRPr dirty="0"/>
          </a:p>
        </p:txBody>
      </p:sp>
      <p:sp>
        <p:nvSpPr>
          <p:cNvPr id="412" name="No matter how many inputs channels, so far we always get single output channel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7627751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无论有多少输入通道，到目前为止我们只用到单输出通道</a:t>
            </a:r>
          </a:p>
          <a:p>
            <a:r>
              <a:rPr lang="ja-JP" altLang="en-US"/>
              <a:t>我们可以有多个</a:t>
            </a:r>
            <a:r>
              <a:rPr lang="en-US" altLang="ja-JP" dirty="0"/>
              <a:t>3-</a:t>
            </a:r>
            <a:r>
              <a:rPr lang="en-US" dirty="0"/>
              <a:t>D</a:t>
            </a:r>
            <a:r>
              <a:rPr lang="zh-CN" altLang="en-US" dirty="0"/>
              <a:t>卷积核</a:t>
            </a:r>
            <a:r>
              <a:rPr lang="ja-JP" altLang="en-US"/>
              <a:t>，每个核生成一个输出通道</a:t>
            </a:r>
          </a:p>
          <a:p>
            <a:endParaRPr lang="en-US" altLang="ja-JP" dirty="0"/>
          </a:p>
          <a:p>
            <a:r>
              <a:rPr lang="ja-JP" altLang="en-US"/>
              <a:t>输入</a:t>
            </a:r>
          </a:p>
          <a:p>
            <a:r>
              <a:rPr lang="ja-JP" altLang="en-US"/>
              <a:t>内核</a:t>
            </a:r>
          </a:p>
          <a:p>
            <a:r>
              <a:rPr lang="ja-JP" altLang="en-US"/>
              <a:t>输出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Equation"/>
              <p:cNvSpPr txBox="1"/>
              <p:nvPr/>
            </p:nvSpPr>
            <p:spPr>
              <a:xfrm>
                <a:off x="1682798" y="2695600"/>
                <a:ext cx="1857475" cy="2863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1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98" y="2695600"/>
                <a:ext cx="1857475" cy="286357"/>
              </a:xfrm>
              <a:prstGeom prst="rect">
                <a:avLst/>
              </a:prstGeom>
              <a:blipFill>
                <a:blip r:embed="rId2"/>
                <a:stretch>
                  <a:fillRect l="-1361" b="-45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Equation"/>
              <p:cNvSpPr txBox="1"/>
              <p:nvPr/>
            </p:nvSpPr>
            <p:spPr>
              <a:xfrm>
                <a:off x="1605480" y="3126229"/>
                <a:ext cx="2473875" cy="288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1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480" y="3126229"/>
                <a:ext cx="2473875" cy="288491"/>
              </a:xfrm>
              <a:prstGeom prst="rect">
                <a:avLst/>
              </a:prstGeom>
              <a:blipFill>
                <a:blip r:embed="rId3"/>
                <a:stretch>
                  <a:fillRect b="-45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5" name="Equation"/>
              <p:cNvSpPr txBox="1"/>
              <p:nvPr/>
            </p:nvSpPr>
            <p:spPr>
              <a:xfrm>
                <a:off x="1680315" y="3571993"/>
                <a:ext cx="2043410" cy="2863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41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315" y="3571993"/>
                <a:ext cx="2043410" cy="286358"/>
              </a:xfrm>
              <a:prstGeom prst="rect">
                <a:avLst/>
              </a:prstGeom>
              <a:blipFill>
                <a:blip r:embed="rId4"/>
                <a:stretch>
                  <a:fillRect l="-1863" b="-45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Equation"/>
              <p:cNvSpPr txBox="1"/>
              <p:nvPr/>
            </p:nvSpPr>
            <p:spPr>
              <a:xfrm>
                <a:off x="5050143" y="2845880"/>
                <a:ext cx="2675692" cy="39121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,:,:</m:t>
                          </m:r>
                        </m:sub>
                      </m:sSub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⋆</m:t>
                      </m:r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,:,:,:</m:t>
                          </m:r>
                        </m:sub>
                      </m:sSub>
                    </m:oMath>
                  </m:oMathPara>
                </a14:m>
                <a:endParaRPr sz="3000"/>
              </a:p>
            </p:txBody>
          </p:sp>
        </mc:Choice>
        <mc:Fallback xmlns="">
          <p:sp>
            <p:nvSpPr>
              <p:cNvPr id="41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143" y="2845880"/>
                <a:ext cx="2675692" cy="391219"/>
              </a:xfrm>
              <a:prstGeom prst="rect">
                <a:avLst/>
              </a:prstGeom>
              <a:blipFill>
                <a:blip r:embed="rId5"/>
                <a:stretch>
                  <a:fillRect l="-2370" b="-3437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7" name="Equation"/>
              <p:cNvSpPr txBox="1"/>
              <p:nvPr/>
            </p:nvSpPr>
            <p:spPr>
              <a:xfrm>
                <a:off x="5165285" y="3408653"/>
                <a:ext cx="2233661" cy="37587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sz="3000"/>
              </a:p>
            </p:txBody>
          </p:sp>
        </mc:Choice>
        <mc:Fallback xmlns="">
          <p:sp>
            <p:nvSpPr>
              <p:cNvPr id="41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285" y="3408653"/>
                <a:ext cx="2233661" cy="375876"/>
              </a:xfrm>
              <a:prstGeom prst="rect">
                <a:avLst/>
              </a:prstGeom>
              <a:blipFill>
                <a:blip r:embed="rId6"/>
                <a:stretch>
                  <a:fillRect l="-5650" r="-4520" b="-3548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Multiple Input/Output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多个输入和输出通道</a:t>
            </a:r>
            <a:endParaRPr dirty="0"/>
          </a:p>
        </p:txBody>
      </p:sp>
      <p:sp>
        <p:nvSpPr>
          <p:cNvPr id="420" name="Each output channel may recognize a particular patter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每个输出通道可以识别特定模式</a:t>
            </a:r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r>
              <a:rPr lang="ja-JP" altLang="en-US"/>
              <a:t>输入通道内核识别并组合输入中的模式</a:t>
            </a:r>
            <a:endParaRPr dirty="0"/>
          </a:p>
        </p:txBody>
      </p:sp>
      <p:pic>
        <p:nvPicPr>
          <p:cNvPr id="4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918" y="1704394"/>
            <a:ext cx="1094508" cy="1093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Screen Shot 2019-02-15 at 1.04.33 PM.png" descr="Screen Shot 2019-02-15 at 1.04.3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898" y="2028263"/>
            <a:ext cx="406774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Screen Shot 2019-02-15 at 1.04.28 PM.png" descr="Screen Shot 2019-02-15 at 1.04.28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779" y="2023834"/>
            <a:ext cx="455024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Screen Shot 2019-02-15 at 1.04.21 PM.png" descr="Screen Shot 2019-02-15 at 1.04.21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937" y="2026341"/>
            <a:ext cx="443754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Screen Shot 2019-02-15 at 1.04.39 PM.png" descr="Screen Shot 2019-02-15 at 1.04.39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756" y="2034613"/>
            <a:ext cx="431075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Screen Shot 2019-02-15 at 1.04.46 PM.png" descr="Screen Shot 2019-02-15 at 1.04.46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955" y="2028263"/>
            <a:ext cx="394448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Screen Shot 2019-02-15 at 1.05.35 PM.png" descr="Screen Shot 2019-02-15 at 1.05.35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5186" y="2032691"/>
            <a:ext cx="396447" cy="41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1 x 1 Convolutional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1x1 </a:t>
            </a:r>
            <a:r>
              <a:rPr lang="ja-JP" altLang="en-US"/>
              <a:t>卷积层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is a popular choice. It doesn’t recognize spatial patterns, but fuse channels.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indent="0" defTabSz="448055">
                  <a:buSzTx/>
                  <a:buNone/>
                  <a:defRPr sz="2352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ja-JP" altLang="en-US" dirty="0"/>
                  <a:t>是一个受欢迎的选择。 </a:t>
                </a:r>
                <a:endParaRPr lang="en-US" altLang="ja-JP" dirty="0"/>
              </a:p>
              <a:p>
                <a:pPr marL="0" indent="0" defTabSz="448055">
                  <a:buSzTx/>
                  <a:buNone/>
                  <a:defRPr sz="2352"/>
                </a:pPr>
                <a:r>
                  <a:rPr lang="ja-JP" altLang="en-US" dirty="0"/>
                  <a:t>它不识别空间模式，</a:t>
                </a:r>
                <a:r>
                  <a:rPr lang="zh-CN" altLang="en-US" dirty="0"/>
                  <a:t>只</a:t>
                </a:r>
                <a:r>
                  <a:rPr lang="ja-JP" altLang="en-US" dirty="0"/>
                  <a:t>是融合通道。</a:t>
                </a:r>
              </a:p>
              <a:p>
                <a:pPr marL="0" indent="0" defTabSz="448055">
                  <a:buSzTx/>
                  <a:buNone/>
                  <a:defRPr sz="2352"/>
                </a:pPr>
                <a:endParaRPr lang="ja-JP" altLang="en-US" dirty="0"/>
              </a:p>
              <a:p>
                <a:pPr marL="0" indent="0" defTabSz="448055">
                  <a:buSzTx/>
                  <a:buNone/>
                  <a:defRPr sz="2352"/>
                </a:pPr>
                <a:endParaRPr lang="ja-JP" altLang="en-US" dirty="0"/>
              </a:p>
              <a:p>
                <a:pPr marL="0" indent="0" defTabSz="448055">
                  <a:buSzTx/>
                  <a:buNone/>
                  <a:defRPr sz="2352"/>
                </a:pPr>
                <a:endParaRPr lang="ja-JP" altLang="en-US" dirty="0"/>
              </a:p>
              <a:p>
                <a:pPr marL="0" indent="0" defTabSz="448055">
                  <a:buSzTx/>
                  <a:buNone/>
                  <a:defRPr sz="2352"/>
                </a:pPr>
                <a:endParaRPr lang="ja-JP" altLang="en-US" dirty="0"/>
              </a:p>
              <a:p>
                <a:pPr marL="0" indent="0" defTabSz="448055">
                  <a:buSzTx/>
                  <a:buNone/>
                  <a:defRPr sz="2352"/>
                </a:pPr>
                <a:endParaRPr lang="en-US" altLang="ja-JP" dirty="0"/>
              </a:p>
              <a:p>
                <a:pPr marL="0" indent="0" defTabSz="448055">
                  <a:buSzTx/>
                  <a:buNone/>
                  <a:defRPr sz="2352"/>
                </a:pPr>
                <a:r>
                  <a:rPr lang="ja-JP" altLang="en-US" dirty="0"/>
                  <a:t>相当于具有输入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ja-JP" altLang="en-US" dirty="0"/>
                  <a:t>和重量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ar-AE" sz="20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ja-JP" altLang="en-US" dirty="0"/>
                  <a:t>的</a:t>
                </a:r>
                <a:r>
                  <a:rPr lang="zh-CN" altLang="en-US" sz="2352" dirty="0"/>
                  <a:t>稠密层 </a:t>
                </a:r>
                <a:r>
                  <a:rPr lang="ja-JP" altLang="en-US" dirty="0"/>
                  <a:t>。</a:t>
                </a:r>
                <a:endParaRPr dirty="0"/>
              </a:p>
            </p:txBody>
          </p:sp>
        </mc:Choice>
        <mc:Fallback xmlns="">
          <p:sp>
            <p:nvSpPr>
              <p:cNvPr id="430" name="is a popular choice. It doesn’t recognize spatial patterns, but fuse channels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1" name="Equation"/>
          <p:cNvSpPr txBox="1"/>
          <p:nvPr/>
        </p:nvSpPr>
        <p:spPr>
          <a:xfrm>
            <a:off x="406838" y="110214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pic>
        <p:nvPicPr>
          <p:cNvPr id="432" name="Screen Shot 2019-02-15 at 1.13.31 PM.png" descr="Screen Shot 2019-02-15 at 1.13.3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79" y="1948848"/>
            <a:ext cx="5044821" cy="1889185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Equation"/>
          <p:cNvSpPr txBox="1"/>
          <p:nvPr/>
        </p:nvSpPr>
        <p:spPr>
          <a:xfrm>
            <a:off x="4230011" y="388456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434" name="Equation"/>
          <p:cNvSpPr txBox="1"/>
          <p:nvPr/>
        </p:nvSpPr>
        <p:spPr>
          <a:xfrm>
            <a:off x="415904" y="4240160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put matrix…">
                <a:extLst>
                  <a:ext uri="{FF2B5EF4-FFF2-40B4-BE49-F238E27FC236}">
                    <a16:creationId xmlns:a16="http://schemas.microsoft.com/office/drawing/2014/main" id="{87754695-D951-C342-83DE-C0C4FC2E36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762" y="1141999"/>
                <a:ext cx="4250238" cy="29423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40631" marR="0" indent="-240631" algn="l" defTabSz="457200" rtl="0" latinLnBrk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2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Arial"/>
                  </a:defRPr>
                </a:lvl1pPr>
                <a:lvl2pPr marL="621631" marR="0" indent="-240631" algn="l" defTabSz="457200" rtl="0" latinLnBrk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2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Arial"/>
                  </a:defRPr>
                </a:lvl2pPr>
                <a:lvl3pPr marL="1002631" marR="0" indent="-240631" algn="l" defTabSz="457200" rtl="0" latinLnBrk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2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Arial"/>
                  </a:defRPr>
                </a:lvl3pPr>
                <a:lvl4pPr marL="1383631" marR="0" indent="-240631" algn="l" defTabSz="457200" rtl="0" latinLnBrk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2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Arial"/>
                  </a:defRPr>
                </a:lvl4pPr>
                <a:lvl5pPr marL="1764631" marR="0" indent="-240631" algn="l" defTabSz="457200" rtl="0" latinLnBrk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2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Arial"/>
                  </a:defRPr>
                </a:lvl5pPr>
                <a:lvl6pPr marL="2145631" marR="0" indent="-240631" algn="l" defTabSz="457200" rtl="0" latinLnBrk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2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Arial"/>
                  </a:defRPr>
                </a:lvl6pPr>
                <a:lvl7pPr marL="2526631" marR="0" indent="-240631" algn="l" defTabSz="457200" rtl="0" latinLnBrk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2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Arial"/>
                  </a:defRPr>
                </a:lvl7pPr>
                <a:lvl8pPr marL="2907631" marR="0" indent="-240631" algn="l" defTabSz="457200" rtl="0" latinLnBrk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2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Arial"/>
                  </a:defRPr>
                </a:lvl8pPr>
                <a:lvl9pPr marL="3288631" marR="0" indent="-240631" algn="l" defTabSz="457200" rtl="0" latinLnBrk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2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Arial"/>
                  </a:defRPr>
                </a:lvl9pPr>
              </a:lstStyle>
              <a:p>
                <a:pPr hangingPunct="1"/>
                <a:endParaRPr lang="en-US" altLang="ja-JP" dirty="0">
                  <a:latin typeface="Cambria Math" panose="02040503050406030204" pitchFamily="18" charset="0"/>
                </a:endParaRPr>
              </a:p>
              <a:p>
                <a:pPr hangingPunct="1"/>
                <a:r>
                  <a:rPr lang="ja-JP" altLang="en-US">
                    <a:latin typeface="Cambria Math" panose="02040503050406030204" pitchFamily="18" charset="0"/>
                  </a:rPr>
                  <a:t>输入</a:t>
                </a:r>
                <a:r>
                  <a:rPr lang="en-US" altLang="ja-JP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ar-AE" i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 i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ar-AE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ar-AE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ar-AE" i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ar-AE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ar-AE" i="0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r>
                  <a:rPr lang="ar-AE" altLang="zh-CN" dirty="0"/>
                  <a:t> </a:t>
                </a:r>
                <a:endParaRPr lang="ja-JP" altLang="en-US">
                  <a:latin typeface="Cambria Math" panose="02040503050406030204" pitchFamily="18" charset="0"/>
                </a:endParaRPr>
              </a:p>
              <a:p>
                <a:pPr hangingPunct="1"/>
                <a:r>
                  <a:rPr lang="zh-CN" altLang="en-US" dirty="0"/>
                  <a:t>卷积核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ja-JP" altLang="en-US" i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i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ar-AE" i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  <m:r>
                          <a:rPr lang="ar-AE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ar-AE" i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ar-AE" i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i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ar-AE" i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ar-AE" i="0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endParaRPr lang="ja-JP" altLang="en-US">
                  <a:latin typeface="Cambria Math" panose="02040503050406030204" pitchFamily="18" charset="0"/>
                </a:endParaRPr>
              </a:p>
              <a:p>
                <a:pPr hangingPunct="1"/>
                <a:r>
                  <a:rPr lang="ja-JP" altLang="en-US"/>
                  <a:t>偏差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endParaRPr lang="ja-JP" altLang="en-US">
                  <a:latin typeface="Cambria Math" panose="02040503050406030204" pitchFamily="18" charset="0"/>
                </a:endParaRPr>
              </a:p>
              <a:p>
                <a:pPr hangingPunct="1"/>
                <a:r>
                  <a:rPr lang="ja-JP" altLang="en-US">
                    <a:latin typeface="Cambria Math" panose="02040503050406030204" pitchFamily="18" charset="0"/>
                  </a:rPr>
                  <a:t>输出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  <m:r>
                          <a:rPr lang="ar-AE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ar-AE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ar-AE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r>
                  <a:rPr lang="ar-AE" altLang="zh-CN" dirty="0"/>
                  <a:t> </a:t>
                </a:r>
                <a:endParaRPr lang="ja-JP" altLang="en-US">
                  <a:latin typeface="Cambria Math" panose="02040503050406030204" pitchFamily="18" charset="0"/>
                </a:endParaRPr>
              </a:p>
              <a:p>
                <a:pPr hangingPunct="1"/>
                <a:endParaRPr lang="en-US" altLang="ja-JP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input matrix…">
                <a:extLst>
                  <a:ext uri="{FF2B5EF4-FFF2-40B4-BE49-F238E27FC236}">
                    <a16:creationId xmlns:a16="http://schemas.microsoft.com/office/drawing/2014/main" id="{87754695-D951-C342-83DE-C0C4FC2E3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62" y="1141999"/>
                <a:ext cx="4250238" cy="2942322"/>
              </a:xfrm>
              <a:prstGeom prst="rect">
                <a:avLst/>
              </a:prstGeom>
              <a:blipFill>
                <a:blip r:embed="rId2"/>
                <a:stretch>
                  <a:fillRect l="-1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1 x 1 Convolutional Layer">
            <a:extLst>
              <a:ext uri="{FF2B5EF4-FFF2-40B4-BE49-F238E27FC236}">
                <a16:creationId xmlns:a16="http://schemas.microsoft.com/office/drawing/2014/main" id="{6084CF82-EFFB-5F4A-BFC1-BDEB54393023}"/>
              </a:ext>
            </a:extLst>
          </p:cNvPr>
          <p:cNvSpPr txBox="1">
            <a:spLocks/>
          </p:cNvSpPr>
          <p:nvPr/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en-US" altLang="zh-CN" dirty="0"/>
              <a:t>2-D</a:t>
            </a:r>
            <a:r>
              <a:rPr lang="en-US" dirty="0"/>
              <a:t> </a:t>
            </a:r>
            <a:r>
              <a:rPr lang="ja-JP" altLang="en-US"/>
              <a:t>卷积层</a:t>
            </a:r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20E81-65BD-2046-9D03-F0C55EEDC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61" y="1002298"/>
            <a:ext cx="25019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BDECDB-1439-D848-8A33-D1313678E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680" y="1557158"/>
            <a:ext cx="1320800" cy="87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D3BBE-ED1E-5042-9A9E-3CABE99B8C7F}"/>
              </a:ext>
            </a:extLst>
          </p:cNvPr>
          <p:cNvSpPr txBox="1"/>
          <p:nvPr/>
        </p:nvSpPr>
        <p:spPr>
          <a:xfrm>
            <a:off x="5241109" y="905001"/>
            <a:ext cx="3391311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1"/>
            <a:r>
              <a:rPr lang="ja-JP" altLang="en-US">
                <a:latin typeface="Cambria Math" panose="02040503050406030204" pitchFamily="18" charset="0"/>
              </a:rPr>
              <a:t>复杂性（浮点运算</a:t>
            </a:r>
            <a:r>
              <a:rPr lang="en-US" dirty="0">
                <a:latin typeface="Cambria Math" panose="02040503050406030204" pitchFamily="18" charset="0"/>
              </a:rPr>
              <a:t>FLOP</a:t>
            </a:r>
            <a:r>
              <a:rPr lang="ja-JP" altLang="en-US">
                <a:latin typeface="Cambria Math" panose="02040503050406030204" pitchFamily="18" charset="0"/>
              </a:rPr>
              <a:t>的数量）</a:t>
            </a:r>
            <a:endParaRPr lang="en-US" altLang="ja-JP" dirty="0">
              <a:latin typeface="Cambria Math" panose="02040503050406030204" pitchFamily="18" charset="0"/>
            </a:endParaRPr>
          </a:p>
          <a:p>
            <a:pPr hangingPunct="1"/>
            <a:endParaRPr lang="en-US" altLang="ja-JP" dirty="0">
              <a:latin typeface="Cambria Math" panose="02040503050406030204" pitchFamily="18" charset="0"/>
            </a:endParaRPr>
          </a:p>
          <a:p>
            <a:pPr hangingPunct="1"/>
            <a:endParaRPr lang="en-US" altLang="ja-JP" dirty="0">
              <a:latin typeface="Cambria Math" panose="02040503050406030204" pitchFamily="18" charset="0"/>
            </a:endParaRPr>
          </a:p>
          <a:p>
            <a:pPr hangingPunct="1"/>
            <a:endParaRPr lang="en-US" altLang="ja-JP" dirty="0">
              <a:latin typeface="Cambria Math" panose="02040503050406030204" pitchFamily="18" charset="0"/>
            </a:endParaRPr>
          </a:p>
          <a:p>
            <a:pPr hangingPunct="1"/>
            <a:r>
              <a:rPr lang="en-US" altLang="ja-JP" dirty="0">
                <a:latin typeface="Cambria Math" panose="02040503050406030204" pitchFamily="18" charset="0"/>
              </a:rPr>
              <a:t>  </a:t>
            </a:r>
          </a:p>
          <a:p>
            <a:pPr hangingPunct="1"/>
            <a:endParaRPr lang="en-US" altLang="ja-JP" dirty="0">
              <a:latin typeface="Cambria Math" panose="02040503050406030204" pitchFamily="18" charset="0"/>
            </a:endParaRPr>
          </a:p>
          <a:p>
            <a:pPr hangingPunct="1"/>
            <a:endParaRPr lang="en-US" altLang="ja-JP" dirty="0">
              <a:latin typeface="Cambria Math" panose="02040503050406030204" pitchFamily="18" charset="0"/>
            </a:endParaRPr>
          </a:p>
          <a:p>
            <a:pPr hangingPunct="1"/>
            <a:endParaRPr lang="en-US" altLang="ja-JP" dirty="0">
              <a:latin typeface="Cambria Math" panose="02040503050406030204" pitchFamily="18" charset="0"/>
            </a:endParaRPr>
          </a:p>
          <a:p>
            <a:pPr hangingPunct="1"/>
            <a:r>
              <a:rPr lang="en-US" altLang="ja-JP" dirty="0">
                <a:latin typeface="Cambria Math" panose="02040503050406030204" pitchFamily="18" charset="0"/>
              </a:rPr>
              <a:t>10</a:t>
            </a:r>
            <a:r>
              <a:rPr lang="ja-JP" altLang="en-US">
                <a:latin typeface="Cambria Math" panose="02040503050406030204" pitchFamily="18" charset="0"/>
              </a:rPr>
              <a:t>层，</a:t>
            </a:r>
            <a:r>
              <a:rPr lang="en-US" altLang="ja-JP" dirty="0">
                <a:latin typeface="Cambria Math" panose="02040503050406030204" pitchFamily="18" charset="0"/>
              </a:rPr>
              <a:t>1</a:t>
            </a:r>
            <a:r>
              <a:rPr lang="en-US" dirty="0">
                <a:latin typeface="Cambria Math" panose="02040503050406030204" pitchFamily="18" charset="0"/>
              </a:rPr>
              <a:t>M</a:t>
            </a:r>
            <a:r>
              <a:rPr lang="ja-JP" altLang="en-US">
                <a:latin typeface="Cambria Math" panose="02040503050406030204" pitchFamily="18" charset="0"/>
              </a:rPr>
              <a:t>示例：</a:t>
            </a:r>
            <a:r>
              <a:rPr lang="en-US" altLang="ja-JP" dirty="0">
                <a:latin typeface="Cambria Math" panose="02040503050406030204" pitchFamily="18" charset="0"/>
              </a:rPr>
              <a:t>10</a:t>
            </a:r>
            <a:r>
              <a:rPr lang="en-US" dirty="0">
                <a:latin typeface="Cambria Math" panose="02040503050406030204" pitchFamily="18" charset="0"/>
              </a:rPr>
              <a:t>PF</a:t>
            </a:r>
          </a:p>
          <a:p>
            <a:pPr hangingPunct="1"/>
            <a:r>
              <a:rPr lang="en-US" dirty="0">
                <a:latin typeface="Cambria Math" panose="02040503050406030204" pitchFamily="18" charset="0"/>
              </a:rPr>
              <a:t>（CPU：0.15 TF = 18h，</a:t>
            </a:r>
          </a:p>
          <a:p>
            <a:pPr hangingPunct="1"/>
            <a:r>
              <a:rPr lang="en-US" dirty="0">
                <a:latin typeface="Cambria Math" panose="02040503050406030204" pitchFamily="18" charset="0"/>
              </a:rPr>
              <a:t>    GPU：12 TF = 14min）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3F9F56-2B4D-9D4B-A668-A2F05B0EA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680" y="2577107"/>
            <a:ext cx="1866900" cy="266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creen Shot 2019-02-15 at 9.56.37 AM.png" descr="Screen Shot 2019-02-15 at 9.56.3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8522"/>
            <a:ext cx="9170292" cy="659422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onvolutions"/>
          <p:cNvSpPr txBox="1"/>
          <p:nvPr/>
        </p:nvSpPr>
        <p:spPr>
          <a:xfrm>
            <a:off x="2277695" y="-378522"/>
            <a:ext cx="4761608" cy="26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5100" b="1">
                <a:solidFill>
                  <a:srgbClr val="FFFFFF"/>
                </a:solidFill>
              </a:defRPr>
            </a:lvl1pPr>
          </a:lstStyle>
          <a:p>
            <a:r>
              <a:rPr lang="ja-JP" altLang="en-US" sz="16600">
                <a:latin typeface="American Typewriter" panose="02090604020004020304" pitchFamily="18" charset="77"/>
              </a:rPr>
              <a:t>卷积</a:t>
            </a:r>
            <a:endParaRPr dirty="0">
              <a:latin typeface="American Typewriter" panose="02090604020004020304" pitchFamily="18" charset="77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20" y="-839369"/>
            <a:ext cx="9147720" cy="6857072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Pooling Layer"/>
          <p:cNvSpPr txBox="1">
            <a:spLocks noGrp="1"/>
          </p:cNvSpPr>
          <p:nvPr>
            <p:ph type="title"/>
          </p:nvPr>
        </p:nvSpPr>
        <p:spPr>
          <a:xfrm>
            <a:off x="979868" y="1934368"/>
            <a:ext cx="7772401" cy="93010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 sz="6000"/>
              <a:t>池化层</a:t>
            </a:r>
            <a:endParaRPr sz="6000"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池化层</a:t>
            </a:r>
            <a:endParaRPr dirty="0"/>
          </a:p>
        </p:txBody>
      </p:sp>
      <p:sp>
        <p:nvSpPr>
          <p:cNvPr id="451" name="Convolution is sensitive to posi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卷积对位置敏感</a:t>
            </a:r>
          </a:p>
          <a:p>
            <a:pPr lvl="1"/>
            <a:r>
              <a:rPr lang="ja-JP" altLang="en-US"/>
              <a:t>检测垂直边缘</a:t>
            </a:r>
          </a:p>
          <a:p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r>
              <a:rPr lang="ja-JP" altLang="en-US"/>
              <a:t>需要一定程度的平移不变性</a:t>
            </a:r>
          </a:p>
          <a:p>
            <a:pPr lvl="1"/>
            <a:r>
              <a:rPr lang="ja-JP" altLang="en-US"/>
              <a:t>照明，物体位置，比例，外观等等因图像而异</a:t>
            </a:r>
            <a:endParaRPr dirty="0"/>
          </a:p>
        </p:txBody>
      </p:sp>
      <p:sp>
        <p:nvSpPr>
          <p:cNvPr id="452" name="X"/>
          <p:cNvSpPr txBox="1"/>
          <p:nvPr/>
        </p:nvSpPr>
        <p:spPr>
          <a:xfrm>
            <a:off x="1034573" y="2324371"/>
            <a:ext cx="25661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453" name="Y"/>
          <p:cNvSpPr txBox="1"/>
          <p:nvPr/>
        </p:nvSpPr>
        <p:spPr>
          <a:xfrm>
            <a:off x="3866766" y="2324371"/>
            <a:ext cx="25661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Y</a:t>
            </a:r>
          </a:p>
        </p:txBody>
      </p:sp>
      <p:pic>
        <p:nvPicPr>
          <p:cNvPr id="4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330" y="1955394"/>
            <a:ext cx="2203569" cy="1088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742" y="1970843"/>
            <a:ext cx="2249748" cy="1057718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0 output with 1 pixel shift"/>
          <p:cNvSpPr/>
          <p:nvPr/>
        </p:nvSpPr>
        <p:spPr>
          <a:xfrm>
            <a:off x="5811679" y="1193074"/>
            <a:ext cx="2208916" cy="751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77" y="0"/>
                </a:moveTo>
                <a:cubicBezTo>
                  <a:pt x="2540" y="0"/>
                  <a:pt x="2185" y="494"/>
                  <a:pt x="2185" y="1103"/>
                </a:cubicBezTo>
                <a:lnTo>
                  <a:pt x="2185" y="11524"/>
                </a:lnTo>
                <a:lnTo>
                  <a:pt x="0" y="21600"/>
                </a:lnTo>
                <a:lnTo>
                  <a:pt x="5137" y="17478"/>
                </a:lnTo>
                <a:lnTo>
                  <a:pt x="20807" y="17478"/>
                </a:lnTo>
                <a:cubicBezTo>
                  <a:pt x="21245" y="17478"/>
                  <a:pt x="21600" y="16985"/>
                  <a:pt x="21600" y="16376"/>
                </a:cubicBezTo>
                <a:lnTo>
                  <a:pt x="21600" y="1103"/>
                </a:lnTo>
                <a:cubicBezTo>
                  <a:pt x="21600" y="494"/>
                  <a:pt x="21245" y="0"/>
                  <a:pt x="20807" y="0"/>
                </a:cubicBezTo>
                <a:lnTo>
                  <a:pt x="2977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altLang="ja-JP" dirty="0"/>
              <a:t>0</a:t>
            </a:r>
            <a:r>
              <a:rPr lang="ja-JP" altLang="en-US"/>
              <a:t>输出，</a:t>
            </a:r>
            <a:r>
              <a:rPr lang="en-US" altLang="ja-JP" dirty="0"/>
              <a:t>1</a:t>
            </a:r>
            <a:r>
              <a:rPr lang="ja-JP" altLang="en-US"/>
              <a:t>像素移位</a:t>
            </a: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2-D Max 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2-D </a:t>
            </a:r>
            <a:r>
              <a:rPr lang="ja-JP" altLang="en-US"/>
              <a:t>最大池化</a:t>
            </a:r>
            <a:endParaRPr dirty="0"/>
          </a:p>
        </p:txBody>
      </p:sp>
      <p:sp>
        <p:nvSpPr>
          <p:cNvPr id="459" name="Returns the maximal value in the sliding window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5535466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返回滑动窗口中的最大值</a:t>
            </a:r>
            <a:endParaRPr dirty="0"/>
          </a:p>
        </p:txBody>
      </p:sp>
      <p:pic>
        <p:nvPicPr>
          <p:cNvPr id="4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23" y="1780837"/>
            <a:ext cx="4215984" cy="1856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no_padding_no_strides.gif" descr="no_padding_no_strides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69863" y="808108"/>
            <a:ext cx="3293136" cy="349558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2" name="Equation"/>
              <p:cNvSpPr txBox="1"/>
              <p:nvPr/>
            </p:nvSpPr>
            <p:spPr>
              <a:xfrm>
                <a:off x="1869403" y="3861792"/>
                <a:ext cx="1910134" cy="2386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eqAr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46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403" y="3861792"/>
                <a:ext cx="1910134" cy="238609"/>
              </a:xfrm>
              <a:prstGeom prst="rect">
                <a:avLst/>
              </a:prstGeom>
              <a:blipFill>
                <a:blip r:embed="rId4"/>
                <a:stretch>
                  <a:fillRect l="-2632" t="-5000" r="-13816" b="-8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996" y="2394145"/>
            <a:ext cx="2249749" cy="1057717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2-D Max 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2-D </a:t>
            </a:r>
            <a:r>
              <a:rPr lang="ja-JP" altLang="en-US"/>
              <a:t>最大池化</a:t>
            </a:r>
            <a:endParaRPr dirty="0"/>
          </a:p>
        </p:txBody>
      </p:sp>
      <p:sp>
        <p:nvSpPr>
          <p:cNvPr id="466" name="Returns the maximal value in the sliding window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7695961" cy="87487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返回滑动窗口中的最大值</a:t>
            </a:r>
            <a:endParaRPr dirty="0"/>
          </a:p>
        </p:txBody>
      </p:sp>
      <p:sp>
        <p:nvSpPr>
          <p:cNvPr id="467" name="Conv output"/>
          <p:cNvSpPr txBox="1"/>
          <p:nvPr/>
        </p:nvSpPr>
        <p:spPr>
          <a:xfrm>
            <a:off x="3594608" y="1742924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zh-CN" altLang="en-US" dirty="0"/>
              <a:t>卷积</a:t>
            </a:r>
            <a:r>
              <a:rPr lang="ja-JP" altLang="en-US"/>
              <a:t>输出</a:t>
            </a:r>
            <a:endParaRPr dirty="0"/>
          </a:p>
        </p:txBody>
      </p:sp>
      <p:sp>
        <p:nvSpPr>
          <p:cNvPr id="468" name="2 x 2 max pooling"/>
          <p:cNvSpPr txBox="1"/>
          <p:nvPr/>
        </p:nvSpPr>
        <p:spPr>
          <a:xfrm>
            <a:off x="6136159" y="1742924"/>
            <a:ext cx="145167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2-D </a:t>
            </a:r>
            <a:r>
              <a:rPr lang="ja-JP" altLang="en-US"/>
              <a:t>最大池化</a:t>
            </a:r>
            <a:endParaRPr dirty="0"/>
          </a:p>
        </p:txBody>
      </p:sp>
      <p:sp>
        <p:nvSpPr>
          <p:cNvPr id="469" name="Vertical edge detection"/>
          <p:cNvSpPr txBox="1"/>
          <p:nvPr/>
        </p:nvSpPr>
        <p:spPr>
          <a:xfrm>
            <a:off x="668337" y="1742924"/>
            <a:ext cx="147732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垂直边缘检测</a:t>
            </a:r>
            <a:endParaRPr dirty="0"/>
          </a:p>
        </p:txBody>
      </p:sp>
      <p:pic>
        <p:nvPicPr>
          <p:cNvPr id="470" name="Image" descr="Image"/>
          <p:cNvPicPr>
            <a:picLocks noChangeAspect="1"/>
          </p:cNvPicPr>
          <p:nvPr/>
        </p:nvPicPr>
        <p:blipFill>
          <a:blip r:embed="rId3"/>
          <a:srcRect l="43797" r="25699"/>
          <a:stretch>
            <a:fillRect/>
          </a:stretch>
        </p:blipFill>
        <p:spPr>
          <a:xfrm>
            <a:off x="6019057" y="2425296"/>
            <a:ext cx="490252" cy="1031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Image" descr="Image"/>
          <p:cNvPicPr>
            <a:picLocks noChangeAspect="1"/>
          </p:cNvPicPr>
          <p:nvPr/>
        </p:nvPicPr>
        <p:blipFill>
          <a:blip r:embed="rId3"/>
          <a:srcRect l="43793" r="25707"/>
          <a:stretch>
            <a:fillRect/>
          </a:stretch>
        </p:blipFill>
        <p:spPr>
          <a:xfrm>
            <a:off x="6944252" y="2400037"/>
            <a:ext cx="490055" cy="1031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36" y="2394145"/>
            <a:ext cx="2203569" cy="1088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247" y="2409594"/>
            <a:ext cx="2249749" cy="1057718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olerant to 1 pixel shift"/>
          <p:cNvSpPr/>
          <p:nvPr/>
        </p:nvSpPr>
        <p:spPr>
          <a:xfrm>
            <a:off x="5192204" y="3568257"/>
            <a:ext cx="2395631" cy="794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03" y="0"/>
                </a:moveTo>
                <a:lnTo>
                  <a:pt x="12544" y="4859"/>
                </a:lnTo>
                <a:lnTo>
                  <a:pt x="882" y="4859"/>
                </a:lnTo>
                <a:cubicBezTo>
                  <a:pt x="395" y="4859"/>
                  <a:pt x="0" y="5332"/>
                  <a:pt x="0" y="5915"/>
                </a:cubicBezTo>
                <a:lnTo>
                  <a:pt x="0" y="20544"/>
                </a:lnTo>
                <a:cubicBezTo>
                  <a:pt x="0" y="21127"/>
                  <a:pt x="395" y="21600"/>
                  <a:pt x="882" y="21600"/>
                </a:cubicBezTo>
                <a:lnTo>
                  <a:pt x="20718" y="21600"/>
                </a:lnTo>
                <a:cubicBezTo>
                  <a:pt x="21205" y="21600"/>
                  <a:pt x="21600" y="21127"/>
                  <a:pt x="21600" y="20544"/>
                </a:cubicBezTo>
                <a:lnTo>
                  <a:pt x="21600" y="5915"/>
                </a:lnTo>
                <a:cubicBezTo>
                  <a:pt x="21600" y="5332"/>
                  <a:pt x="21205" y="4859"/>
                  <a:pt x="20718" y="4859"/>
                </a:cubicBezTo>
                <a:lnTo>
                  <a:pt x="16066" y="4859"/>
                </a:lnTo>
                <a:lnTo>
                  <a:pt x="14303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可容</a:t>
            </a:r>
            <a:r>
              <a:rPr lang="en-US" altLang="ja-JP" dirty="0"/>
              <a:t>1</a:t>
            </a:r>
            <a:r>
              <a:rPr lang="ja-JP" altLang="en-US"/>
              <a:t>像素移位</a:t>
            </a:r>
            <a:endParaRPr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adding, Stride, and Multiple Chann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池化层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ja-JP" altLang="en-US"/>
              <a:t>填充，步幅和多个通道</a:t>
            </a:r>
            <a:endParaRPr dirty="0"/>
          </a:p>
        </p:txBody>
      </p:sp>
      <p:sp>
        <p:nvSpPr>
          <p:cNvPr id="477" name="Pooling layers have similar padding and stride as convolutional layers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4884551" cy="355392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池化层与卷积层类似，都具有填充和步幅 </a:t>
            </a:r>
          </a:p>
          <a:p>
            <a:r>
              <a:rPr lang="ja-JP" altLang="en-US"/>
              <a:t>没有可学习的参数</a:t>
            </a:r>
          </a:p>
          <a:p>
            <a:r>
              <a:rPr lang="ja-JP" altLang="en-US"/>
              <a:t>在每个输入通道应用池化层以获得相应的输出通道</a:t>
            </a:r>
            <a:endParaRPr lang="en-US" altLang="ja-JP" dirty="0"/>
          </a:p>
          <a:p>
            <a:r>
              <a:rPr lang="en-US" altLang="ja-JP" dirty="0"/>
              <a:t>#</a:t>
            </a:r>
            <a:r>
              <a:rPr lang="ja-JP" altLang="en-US"/>
              <a:t>输出通道</a:t>
            </a:r>
            <a:r>
              <a:rPr lang="zh-CN" altLang="en-US" dirty="0"/>
              <a:t> </a:t>
            </a:r>
            <a:r>
              <a:rPr lang="en-US" dirty="0"/>
              <a:t>= #</a:t>
            </a:r>
            <a:r>
              <a:rPr lang="ja-JP" altLang="en-US"/>
              <a:t>输入通道</a:t>
            </a:r>
            <a:endParaRPr b="1" dirty="0"/>
          </a:p>
        </p:txBody>
      </p:sp>
      <p:pic>
        <p:nvPicPr>
          <p:cNvPr id="478" name="padding_strides.gif" descr="padding_strides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29576" y="973633"/>
            <a:ext cx="3271111" cy="3155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Average 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平均池化层</a:t>
            </a:r>
            <a:r>
              <a:rPr lang="zh-CN" altLang="en-US" dirty="0"/>
              <a:t> </a:t>
            </a:r>
            <a:endParaRPr dirty="0"/>
          </a:p>
        </p:txBody>
      </p:sp>
      <p:sp>
        <p:nvSpPr>
          <p:cNvPr id="481" name="Max pooling: the strongest pattern signal in a window…"/>
          <p:cNvSpPr txBox="1">
            <a:spLocks noGrp="1"/>
          </p:cNvSpPr>
          <p:nvPr>
            <p:ph type="body" idx="1"/>
          </p:nvPr>
        </p:nvSpPr>
        <p:spPr>
          <a:xfrm>
            <a:off x="321762" y="861285"/>
            <a:ext cx="8205304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最大池化层：每个窗口中最强的模式信号</a:t>
            </a:r>
          </a:p>
          <a:p>
            <a:r>
              <a:rPr lang="ja-JP" altLang="en-US"/>
              <a:t>平均池化层：</a:t>
            </a:r>
            <a:endParaRPr lang="en-US" altLang="ja-JP" dirty="0"/>
          </a:p>
          <a:p>
            <a:pPr lvl="1"/>
            <a:r>
              <a:rPr lang="zh-CN" altLang="en-US" dirty="0"/>
              <a:t>将最大池化层中的“最大”操作替换为“平均” </a:t>
            </a:r>
            <a:endParaRPr lang="en-US" dirty="0"/>
          </a:p>
          <a:p>
            <a:pPr lvl="1"/>
            <a:r>
              <a:rPr lang="ja-JP" altLang="en-US"/>
              <a:t>窗口中的平均信号强度</a:t>
            </a:r>
            <a:endParaRPr dirty="0"/>
          </a:p>
        </p:txBody>
      </p:sp>
      <p:pic>
        <p:nvPicPr>
          <p:cNvPr id="4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74" y="2980734"/>
            <a:ext cx="2444240" cy="1641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59" y="2974380"/>
            <a:ext cx="2502644" cy="164144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Max pooling"/>
          <p:cNvSpPr txBox="1"/>
          <p:nvPr/>
        </p:nvSpPr>
        <p:spPr>
          <a:xfrm>
            <a:off x="1951513" y="4633213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最大池化层</a:t>
            </a:r>
            <a:endParaRPr dirty="0"/>
          </a:p>
        </p:txBody>
      </p:sp>
      <p:sp>
        <p:nvSpPr>
          <p:cNvPr id="485" name="Average pooling"/>
          <p:cNvSpPr txBox="1"/>
          <p:nvPr/>
        </p:nvSpPr>
        <p:spPr>
          <a:xfrm>
            <a:off x="5361835" y="4615820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平均池化层</a:t>
            </a:r>
            <a:endParaRPr lang="en-US" altLang="ja-JP"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512" name="Convolutional lay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卷积层</a:t>
            </a:r>
          </a:p>
          <a:p>
            <a:pPr lvl="1"/>
            <a:r>
              <a:rPr lang="ja-JP" altLang="en-US"/>
              <a:t>与稠密层相比，模型容量降低</a:t>
            </a:r>
          </a:p>
          <a:p>
            <a:pPr lvl="1"/>
            <a:r>
              <a:rPr lang="ja-JP" altLang="en-US"/>
              <a:t>有效地检测空间</a:t>
            </a:r>
            <a:r>
              <a:rPr lang="zh-CN" altLang="en-US" dirty="0"/>
              <a:t>模式</a:t>
            </a:r>
            <a:endParaRPr lang="en-US" altLang="zh-CN" dirty="0"/>
          </a:p>
          <a:p>
            <a:pPr lvl="1"/>
            <a:r>
              <a:rPr lang="ja-JP" altLang="en-US"/>
              <a:t>计算复杂度高</a:t>
            </a:r>
          </a:p>
          <a:p>
            <a:pPr lvl="1"/>
            <a:r>
              <a:rPr lang="ja-JP" altLang="en-US"/>
              <a:t>通过填充，步幅和通道控制输出形状</a:t>
            </a:r>
          </a:p>
          <a:p>
            <a:r>
              <a:rPr lang="ja-JP" altLang="en-US"/>
              <a:t>最大</a:t>
            </a:r>
            <a:r>
              <a:rPr lang="zh-CN" altLang="en-US" dirty="0"/>
              <a:t> </a:t>
            </a:r>
            <a:r>
              <a:rPr lang="en-US" altLang="ja-JP" dirty="0"/>
              <a:t>/</a:t>
            </a:r>
            <a:r>
              <a:rPr lang="zh-CN" altLang="en-US" dirty="0"/>
              <a:t> </a:t>
            </a:r>
            <a:r>
              <a:rPr lang="ja-JP" altLang="en-US"/>
              <a:t>平均池化层</a:t>
            </a:r>
          </a:p>
          <a:p>
            <a:pPr lvl="1"/>
            <a:r>
              <a:rPr lang="ja-JP" altLang="en-US"/>
              <a:t>提供一定程度的平移不变性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lassifying Dogs and Cats in Im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分类图像中的狗和猫</a:t>
            </a:r>
            <a:endParaRPr dirty="0"/>
          </a:p>
        </p:txBody>
      </p:sp>
      <p:sp>
        <p:nvSpPr>
          <p:cNvPr id="193" name="Use a good camera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381533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dirty="0"/>
              <a:t>使用好的相机</a:t>
            </a:r>
          </a:p>
          <a:p>
            <a:r>
              <a:rPr lang="en-US" dirty="0"/>
              <a:t>RGB</a:t>
            </a:r>
            <a:r>
              <a:rPr lang="ja-JP" altLang="en-US" dirty="0"/>
              <a:t>图像具有</a:t>
            </a:r>
            <a:r>
              <a:rPr lang="zh-CN" altLang="en-US" dirty="0"/>
              <a:t> </a:t>
            </a:r>
            <a:r>
              <a:rPr lang="en-US" altLang="ja-JP" dirty="0"/>
              <a:t>36</a:t>
            </a:r>
            <a:r>
              <a:rPr lang="en-US" dirty="0"/>
              <a:t>M</a:t>
            </a:r>
            <a:r>
              <a:rPr lang="zh-CN" altLang="en-US" dirty="0"/>
              <a:t> </a:t>
            </a:r>
            <a:r>
              <a:rPr lang="ja-JP" altLang="en-US" dirty="0"/>
              <a:t>个元素</a:t>
            </a:r>
          </a:p>
          <a:p>
            <a:r>
              <a:rPr lang="ja-JP" altLang="en-US" dirty="0"/>
              <a:t>使用</a:t>
            </a:r>
            <a:r>
              <a:rPr lang="zh-CN" altLang="en-US" dirty="0"/>
              <a:t> </a:t>
            </a:r>
            <a:r>
              <a:rPr lang="en-US" altLang="ja-JP" dirty="0"/>
              <a:t>100</a:t>
            </a:r>
            <a:r>
              <a:rPr lang="zh-CN" altLang="en-US" dirty="0"/>
              <a:t> </a:t>
            </a:r>
            <a:r>
              <a:rPr lang="ja-JP" altLang="en-US" dirty="0"/>
              <a:t>个神经元单隐含层的</a:t>
            </a:r>
            <a:r>
              <a:rPr lang="zh-CN" altLang="en-US" dirty="0"/>
              <a:t> </a:t>
            </a:r>
            <a:r>
              <a:rPr lang="en-US" dirty="0"/>
              <a:t>MLP</a:t>
            </a:r>
            <a:r>
              <a:rPr lang="zh-CN" altLang="en-US" dirty="0"/>
              <a:t> </a:t>
            </a:r>
            <a:r>
              <a:rPr lang="ja-JP" altLang="en-US" dirty="0"/>
              <a:t>模型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ja-JP" altLang="en-US" dirty="0"/>
              <a:t>有</a:t>
            </a:r>
            <a:r>
              <a:rPr lang="zh-CN" altLang="en-US" dirty="0"/>
              <a:t> </a:t>
            </a:r>
            <a:r>
              <a:rPr lang="en-US" altLang="ja-JP" dirty="0"/>
              <a:t>36</a:t>
            </a:r>
            <a:r>
              <a:rPr lang="zh-CN" altLang="en-US" dirty="0"/>
              <a:t> </a:t>
            </a:r>
            <a:r>
              <a:rPr lang="ja-JP" altLang="en-US" dirty="0"/>
              <a:t>亿个参数</a:t>
            </a:r>
          </a:p>
          <a:p>
            <a:pPr lvl="1"/>
            <a:r>
              <a:rPr lang="ja-JP" altLang="en-US" dirty="0"/>
              <a:t>超过地球上的狗和猫的数量（</a:t>
            </a:r>
            <a:r>
              <a:rPr lang="en-US" altLang="ja-JP" dirty="0"/>
              <a:t>900</a:t>
            </a:r>
            <a:r>
              <a:rPr lang="en-US" dirty="0"/>
              <a:t>M</a:t>
            </a:r>
            <a:r>
              <a:rPr lang="zh-CN" altLang="en-US" dirty="0"/>
              <a:t> </a:t>
            </a:r>
            <a:r>
              <a:rPr lang="ja-JP" altLang="en-US" dirty="0"/>
              <a:t>狗</a:t>
            </a:r>
            <a:r>
              <a:rPr lang="en-US" altLang="ja-JP" dirty="0"/>
              <a:t>+ 600</a:t>
            </a:r>
            <a:r>
              <a:rPr lang="en-US" dirty="0"/>
              <a:t>M</a:t>
            </a:r>
            <a:r>
              <a:rPr lang="zh-CN" altLang="en-US" dirty="0"/>
              <a:t> </a:t>
            </a:r>
            <a:r>
              <a:rPr lang="ja-JP" altLang="en-US" dirty="0"/>
              <a:t>猫）</a:t>
            </a:r>
            <a:endParaRPr lang="en-US" dirty="0"/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901" y="1525734"/>
            <a:ext cx="1552230" cy="1309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301" y="1114472"/>
            <a:ext cx="1552230" cy="2131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01" y="3262014"/>
            <a:ext cx="1524001" cy="1673553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196" y="3699995"/>
            <a:ext cx="1524001" cy="1137139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lashback - Network with one hidde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单隐含层网络</a:t>
            </a:r>
            <a:endParaRPr dirty="0"/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540" y="901700"/>
            <a:ext cx="6146801" cy="334010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36M features"/>
          <p:cNvSpPr txBox="1"/>
          <p:nvPr/>
        </p:nvSpPr>
        <p:spPr>
          <a:xfrm>
            <a:off x="701996" y="3638082"/>
            <a:ext cx="106695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36M </a:t>
            </a:r>
            <a:r>
              <a:rPr lang="ja-JP" altLang="en-US"/>
              <a:t>特征</a:t>
            </a:r>
            <a:endParaRPr dirty="0"/>
          </a:p>
        </p:txBody>
      </p:sp>
      <p:sp>
        <p:nvSpPr>
          <p:cNvPr id="202" name="100 neurons"/>
          <p:cNvSpPr txBox="1"/>
          <p:nvPr/>
        </p:nvSpPr>
        <p:spPr>
          <a:xfrm>
            <a:off x="701996" y="2332919"/>
            <a:ext cx="149015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100</a:t>
            </a:r>
            <a:r>
              <a:rPr lang="zh-CN" altLang="en-US"/>
              <a:t>个</a:t>
            </a:r>
            <a:r>
              <a:t> </a:t>
            </a:r>
            <a:r>
              <a:rPr lang="ja-JP" altLang="en-US"/>
              <a:t>神经元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Equation"/>
              <p:cNvSpPr txBox="1"/>
              <p:nvPr/>
            </p:nvSpPr>
            <p:spPr>
              <a:xfrm>
                <a:off x="5258661" y="4482822"/>
                <a:ext cx="1920971" cy="26030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𝐖𝐱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0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661" y="4482822"/>
                <a:ext cx="1920971" cy="260301"/>
              </a:xfrm>
              <a:prstGeom prst="rect">
                <a:avLst/>
              </a:prstGeom>
              <a:blipFill>
                <a:blip r:embed="rId3"/>
                <a:stretch>
                  <a:fillRect l="-5263" r="-4605" b="-5238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3.6B parameters = 14GB"/>
          <p:cNvSpPr txBox="1"/>
          <p:nvPr/>
        </p:nvSpPr>
        <p:spPr>
          <a:xfrm>
            <a:off x="701996" y="2985500"/>
            <a:ext cx="197105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r>
              <a:rPr dirty="0"/>
              <a:t>3.6B </a:t>
            </a:r>
            <a:r>
              <a:rPr lang="ja-JP" altLang="en-US"/>
              <a:t>参数</a:t>
            </a:r>
            <a:r>
              <a:rPr dirty="0"/>
              <a:t> = 14GB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49" y="1832091"/>
            <a:ext cx="1479318" cy="147931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Where is Waldo?"/>
          <p:cNvSpPr txBox="1"/>
          <p:nvPr/>
        </p:nvSpPr>
        <p:spPr>
          <a:xfrm>
            <a:off x="197893" y="771856"/>
            <a:ext cx="172598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dirty="0"/>
              <a:t>Waldo</a:t>
            </a:r>
            <a:r>
              <a:rPr lang="zh-CN" altLang="en-US" dirty="0"/>
              <a:t> </a:t>
            </a:r>
            <a:r>
              <a:rPr lang="ja-JP" altLang="en-US"/>
              <a:t>在哪</a:t>
            </a:r>
            <a:r>
              <a:rPr dirty="0"/>
              <a:t>?</a:t>
            </a:r>
          </a:p>
        </p:txBody>
      </p:sp>
      <p:pic>
        <p:nvPicPr>
          <p:cNvPr id="208" name="Screen Shot 2019-02-15 at 9.56.37 AM.png" descr="Screen Shot 2019-02-15 at 9.56.37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315" y="0"/>
            <a:ext cx="7152831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ranslation Invariance…"/>
          <p:cNvSpPr txBox="1">
            <a:spLocks noGrp="1"/>
          </p:cNvSpPr>
          <p:nvPr>
            <p:ph type="body" sz="half" idx="1"/>
          </p:nvPr>
        </p:nvSpPr>
        <p:spPr>
          <a:xfrm>
            <a:off x="352450" y="1672289"/>
            <a:ext cx="3094591" cy="1302924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平移不变性</a:t>
            </a:r>
          </a:p>
          <a:p>
            <a:r>
              <a:rPr lang="ja-JP" altLang="en-US"/>
              <a:t>局部性</a:t>
            </a:r>
            <a:r>
              <a:rPr dirty="0"/>
              <a:t> </a:t>
            </a:r>
          </a:p>
        </p:txBody>
      </p:sp>
      <p:sp>
        <p:nvSpPr>
          <p:cNvPr id="211" name="Two Principles"/>
          <p:cNvSpPr txBox="1">
            <a:spLocks noGrp="1"/>
          </p:cNvSpPr>
          <p:nvPr>
            <p:ph type="title"/>
          </p:nvPr>
        </p:nvSpPr>
        <p:spPr>
          <a:xfrm>
            <a:off x="262470" y="992437"/>
            <a:ext cx="8205305" cy="54574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两个原则</a:t>
            </a:r>
            <a:endParaRPr dirty="0"/>
          </a:p>
        </p:txBody>
      </p:sp>
      <p:pic>
        <p:nvPicPr>
          <p:cNvPr id="212" name="Screen Shot 2019-02-15 at 9.57.20 AM.png" descr="Screen Shot 2019-02-15 at 9.57.2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01" y="-1"/>
            <a:ext cx="6446138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onv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卷积层</a:t>
            </a:r>
            <a:endParaRPr dirty="0"/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982" y="510603"/>
            <a:ext cx="5496392" cy="4122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2-D Cross Corre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二维交叉相关</a:t>
            </a:r>
            <a:endParaRPr dirty="0"/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78" y="814618"/>
            <a:ext cx="5371962" cy="2138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no_padding_no_strides.gif" descr="no_padding_no_strides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11273" y="823959"/>
            <a:ext cx="3293137" cy="3495582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(vdumoulin@ Github)"/>
          <p:cNvSpPr txBox="1"/>
          <p:nvPr/>
        </p:nvSpPr>
        <p:spPr>
          <a:xfrm>
            <a:off x="6784661" y="4190499"/>
            <a:ext cx="154636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(vdumoulin@ Github)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Equation"/>
              <p:cNvSpPr txBox="1"/>
              <p:nvPr/>
            </p:nvSpPr>
            <p:spPr>
              <a:xfrm>
                <a:off x="1103339" y="3256427"/>
                <a:ext cx="3957050" cy="131429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37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eqAr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4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39" y="3256427"/>
                <a:ext cx="3957050" cy="13142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550440" y="1131120"/>
              <a:ext cx="5149080" cy="27230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1080" y="1121760"/>
                <a:ext cx="5167800" cy="2741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706</Words>
  <Application>Microsoft Office PowerPoint</Application>
  <PresentationFormat>全屏显示(16:9)</PresentationFormat>
  <Paragraphs>207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American Typewriter</vt:lpstr>
      <vt:lpstr>Arial</vt:lpstr>
      <vt:lpstr>Cambria Math</vt:lpstr>
      <vt:lpstr>DeckTemplate-AWS</vt:lpstr>
      <vt:lpstr>PowerPoint 演示文稿</vt:lpstr>
      <vt:lpstr>概要</vt:lpstr>
      <vt:lpstr>PowerPoint 演示文稿</vt:lpstr>
      <vt:lpstr>分类图像中的狗和猫</vt:lpstr>
      <vt:lpstr>单隐含层网络</vt:lpstr>
      <vt:lpstr>PowerPoint 演示文稿</vt:lpstr>
      <vt:lpstr>两个原则</vt:lpstr>
      <vt:lpstr>卷积层</vt:lpstr>
      <vt:lpstr>二维交叉相关</vt:lpstr>
      <vt:lpstr>二维卷积层</vt:lpstr>
      <vt:lpstr>例子</vt:lpstr>
      <vt:lpstr>互相关与卷积</vt:lpstr>
      <vt:lpstr>1-D 和 3-D 交叉相关</vt:lpstr>
      <vt:lpstr>填充和步幅</vt:lpstr>
      <vt:lpstr>填充</vt:lpstr>
      <vt:lpstr>填充</vt:lpstr>
      <vt:lpstr>填充</vt:lpstr>
      <vt:lpstr>步幅</vt:lpstr>
      <vt:lpstr>步幅</vt:lpstr>
      <vt:lpstr>步幅</vt:lpstr>
      <vt:lpstr>多个输入和输出通道</vt:lpstr>
      <vt:lpstr>多个输入通道</vt:lpstr>
      <vt:lpstr>多个输入通道</vt:lpstr>
      <vt:lpstr>多个输入通道</vt:lpstr>
      <vt:lpstr>多个输入通道</vt:lpstr>
      <vt:lpstr>多个输出通道</vt:lpstr>
      <vt:lpstr>多个输入和输出通道</vt:lpstr>
      <vt:lpstr>1x1 卷积层</vt:lpstr>
      <vt:lpstr>PowerPoint 演示文稿</vt:lpstr>
      <vt:lpstr>池化层</vt:lpstr>
      <vt:lpstr>池化层</vt:lpstr>
      <vt:lpstr>2-D 最大池化</vt:lpstr>
      <vt:lpstr>2-D 最大池化</vt:lpstr>
      <vt:lpstr>池化层 - 填充，步幅和多个通道</vt:lpstr>
      <vt:lpstr>平均池化层 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linC</dc:creator>
  <cp:lastModifiedBy>Administrator</cp:lastModifiedBy>
  <cp:revision>72</cp:revision>
  <dcterms:modified xsi:type="dcterms:W3CDTF">2023-04-03T08:21:20Z</dcterms:modified>
</cp:coreProperties>
</file>